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notesSlides/notesSlide1.xml" ContentType="application/vnd.openxmlformats-officedocument.presentationml.notesSlide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notesSlides/notesSlide4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6" Type="http://schemas.openxmlformats.org/officeDocument/2006/relationships/custom-properties" Target="docProps/custom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5"/>
  </p:notesMasterIdLst>
  <p:handoutMasterIdLst>
    <p:handoutMasterId r:id="rId46"/>
  </p:handoutMasterIdLst>
  <p:sldIdLst>
    <p:sldId id="257" r:id="rId2"/>
    <p:sldId id="343" r:id="rId3"/>
    <p:sldId id="339" r:id="rId4"/>
    <p:sldId id="340" r:id="rId5"/>
    <p:sldId id="344" r:id="rId6"/>
    <p:sldId id="345" r:id="rId7"/>
    <p:sldId id="318" r:id="rId8"/>
    <p:sldId id="320" r:id="rId9"/>
    <p:sldId id="264" r:id="rId10"/>
    <p:sldId id="324" r:id="rId11"/>
    <p:sldId id="326" r:id="rId12"/>
    <p:sldId id="261" r:id="rId13"/>
    <p:sldId id="294" r:id="rId14"/>
    <p:sldId id="295" r:id="rId15"/>
    <p:sldId id="296" r:id="rId16"/>
    <p:sldId id="325" r:id="rId17"/>
    <p:sldId id="303" r:id="rId18"/>
    <p:sldId id="305" r:id="rId19"/>
    <p:sldId id="334" r:id="rId20"/>
    <p:sldId id="306" r:id="rId21"/>
    <p:sldId id="327" r:id="rId22"/>
    <p:sldId id="300" r:id="rId23"/>
    <p:sldId id="302" r:id="rId24"/>
    <p:sldId id="301" r:id="rId25"/>
    <p:sldId id="328" r:id="rId26"/>
    <p:sldId id="309" r:id="rId27"/>
    <p:sldId id="310" r:id="rId28"/>
    <p:sldId id="329" r:id="rId29"/>
    <p:sldId id="346" r:id="rId30"/>
    <p:sldId id="347" r:id="rId31"/>
    <p:sldId id="348" r:id="rId32"/>
    <p:sldId id="353" r:id="rId33"/>
    <p:sldId id="337" r:id="rId34"/>
    <p:sldId id="338" r:id="rId35"/>
    <p:sldId id="350" r:id="rId36"/>
    <p:sldId id="351" r:id="rId37"/>
    <p:sldId id="352" r:id="rId38"/>
    <p:sldId id="357" r:id="rId39"/>
    <p:sldId id="354" r:id="rId40"/>
    <p:sldId id="322" r:id="rId41"/>
    <p:sldId id="355" r:id="rId42"/>
    <p:sldId id="356" r:id="rId43"/>
    <p:sldId id="323" r:id="rId4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352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390468733" name="李昕昊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A6A6A6"/>
    <a:srgbClr val="F2F2F2"/>
    <a:srgbClr val="949494"/>
    <a:srgbClr val="C2C2C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0401" autoAdjust="0"/>
    <p:restoredTop sz="93963" autoAdjust="0"/>
  </p:normalViewPr>
  <p:slideViewPr>
    <p:cSldViewPr snapToGrid="0" showGuides="1">
      <p:cViewPr varScale="1">
        <p:scale>
          <a:sx n="111" d="100"/>
          <a:sy n="111" d="100"/>
        </p:scale>
        <p:origin x="84" y="188"/>
      </p:cViewPr>
      <p:guideLst>
        <p:guide orient="horz" pos="2352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handoutMaster" Target="handoutMasters/handoutMaster1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22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28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29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31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55A119-C121-FC15-B7EB-01A256F1B7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9DBAFBD6-6B7B-9975-CC81-A0CA2109EB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9E800330-3415-0366-10FC-E199EAE9DB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125DC28-1085-D737-3315-410D9C46D0FF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952170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3E3188-3BC9-5B5D-C096-C2BBC0A34B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082D2AB2-8088-ED15-8006-E17C56B74C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818A68B-6D4B-D1B0-017B-5E5EF030CD0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5E0B7C0-65C7-BCED-E324-2DCE65B0053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63146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72E52E-9720-DABC-FB39-29DB8629A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B9571E19-B4FB-6339-C359-28970712920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B2F8A2A-EE2B-0D27-4BE3-2C54DAC6581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459E45C-233B-B1CA-2359-ECC4E514D284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3856562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40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596E5-2BCC-9561-4547-58D5378290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353A6B19-DE4E-026A-52A7-4339367872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0EA604FA-62C9-5027-B583-D603222F19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9ECFC89-176B-41F4-23AC-3FD4E6FAE9E9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3904810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0CF0B8-9403-124B-40DA-D8D7431110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>
            <a:extLst>
              <a:ext uri="{FF2B5EF4-FFF2-40B4-BE49-F238E27FC236}">
                <a16:creationId xmlns:a16="http://schemas.microsoft.com/office/drawing/2014/main" id="{74625A24-9331-FDF3-7AC3-DE94D231BB1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>
            <a:extLst>
              <a:ext uri="{FF2B5EF4-FFF2-40B4-BE49-F238E27FC236}">
                <a16:creationId xmlns:a16="http://schemas.microsoft.com/office/drawing/2014/main" id="{D944913F-9D8F-5C53-EE68-E708A342BBD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ADDBB7AF-4A82-ABD2-DA86-73330121BC60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4811780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</a:p>
          <a:p>
            <a:r>
              <a:rPr lang="en-US" altLang="zh-CN" dirty="0"/>
              <a:t>https://liangliangtuwen.tmall.com</a:t>
            </a:r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43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5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6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7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9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  <a:t>10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  <a:t>2025-08-18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  <a:t>‹#›</a:t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3" Type="http://schemas.openxmlformats.org/officeDocument/2006/relationships/tags" Target="../tags/tag3.xml"/><Relationship Id="rId7" Type="http://schemas.openxmlformats.org/officeDocument/2006/relationships/slideLayout" Target="../slideLayouts/slideLayout7.xml"/><Relationship Id="rId2" Type="http://schemas.openxmlformats.org/officeDocument/2006/relationships/tags" Target="../tags/tag2.xml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5" Type="http://schemas.openxmlformats.org/officeDocument/2006/relationships/tags" Target="../tags/tag5.xml"/><Relationship Id="rId10" Type="http://schemas.openxmlformats.org/officeDocument/2006/relationships/image" Target="../media/image2.png"/><Relationship Id="rId4" Type="http://schemas.openxmlformats.org/officeDocument/2006/relationships/tags" Target="../tags/tag4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svg"/><Relationship Id="rId13" Type="http://schemas.openxmlformats.org/officeDocument/2006/relationships/image" Target="../media/image5.png"/><Relationship Id="rId3" Type="http://schemas.openxmlformats.org/officeDocument/2006/relationships/image" Target="../media/image24.png"/><Relationship Id="rId7" Type="http://schemas.openxmlformats.org/officeDocument/2006/relationships/image" Target="../media/image28.png"/><Relationship Id="rId12" Type="http://schemas.openxmlformats.org/officeDocument/2006/relationships/image" Target="../media/image33.sv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7.svg"/><Relationship Id="rId11" Type="http://schemas.openxmlformats.org/officeDocument/2006/relationships/image" Target="../media/image32.png"/><Relationship Id="rId5" Type="http://schemas.openxmlformats.org/officeDocument/2006/relationships/image" Target="../media/image26.png"/><Relationship Id="rId10" Type="http://schemas.openxmlformats.org/officeDocument/2006/relationships/image" Target="../media/image31.svg"/><Relationship Id="rId4" Type="http://schemas.openxmlformats.org/officeDocument/2006/relationships/image" Target="../media/image25.svg"/><Relationship Id="rId9" Type="http://schemas.openxmlformats.org/officeDocument/2006/relationships/image" Target="../media/image30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14.xml"/><Relationship Id="rId13" Type="http://schemas.openxmlformats.org/officeDocument/2006/relationships/image" Target="../media/image3.png"/><Relationship Id="rId3" Type="http://schemas.openxmlformats.org/officeDocument/2006/relationships/tags" Target="../tags/tag9.xml"/><Relationship Id="rId7" Type="http://schemas.openxmlformats.org/officeDocument/2006/relationships/tags" Target="../tags/tag13.xml"/><Relationship Id="rId12" Type="http://schemas.openxmlformats.org/officeDocument/2006/relationships/notesSlide" Target="../notesSlides/notesSlide2.xml"/><Relationship Id="rId2" Type="http://schemas.openxmlformats.org/officeDocument/2006/relationships/tags" Target="../tags/tag8.xml"/><Relationship Id="rId1" Type="http://schemas.openxmlformats.org/officeDocument/2006/relationships/tags" Target="../tags/tag7.xml"/><Relationship Id="rId6" Type="http://schemas.openxmlformats.org/officeDocument/2006/relationships/tags" Target="../tags/tag12.xml"/><Relationship Id="rId11" Type="http://schemas.openxmlformats.org/officeDocument/2006/relationships/slideLayout" Target="../slideLayouts/slideLayout7.xml"/><Relationship Id="rId5" Type="http://schemas.openxmlformats.org/officeDocument/2006/relationships/tags" Target="../tags/tag11.xml"/><Relationship Id="rId10" Type="http://schemas.openxmlformats.org/officeDocument/2006/relationships/tags" Target="../tags/tag16.xml"/><Relationship Id="rId4" Type="http://schemas.openxmlformats.org/officeDocument/2006/relationships/tags" Target="../tags/tag10.xml"/><Relationship Id="rId9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4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openxmlformats.org/officeDocument/2006/relationships/image" Target="../media/image5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tags" Target="../tags/tag29.xml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tags" Target="../tags/tag28.xml"/><Relationship Id="rId17" Type="http://schemas.openxmlformats.org/officeDocument/2006/relationships/image" Target="../media/image54.png"/><Relationship Id="rId2" Type="http://schemas.openxmlformats.org/officeDocument/2006/relationships/tags" Target="../tags/tag18.xml"/><Relationship Id="rId16" Type="http://schemas.openxmlformats.org/officeDocument/2006/relationships/image" Target="../media/image5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tags" Target="../tags/tag27.xml"/><Relationship Id="rId5" Type="http://schemas.openxmlformats.org/officeDocument/2006/relationships/tags" Target="../tags/tag21.xml"/><Relationship Id="rId15" Type="http://schemas.openxmlformats.org/officeDocument/2006/relationships/notesSlide" Target="../notesSlides/notesSlide26.xml"/><Relationship Id="rId10" Type="http://schemas.openxmlformats.org/officeDocument/2006/relationships/tags" Target="../tags/tag26.xml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7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8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63.png"/><Relationship Id="rId3" Type="http://schemas.openxmlformats.org/officeDocument/2006/relationships/image" Target="../media/image5.png"/><Relationship Id="rId7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1.png"/><Relationship Id="rId5" Type="http://schemas.openxmlformats.org/officeDocument/2006/relationships/image" Target="../media/image60.png"/><Relationship Id="rId4" Type="http://schemas.openxmlformats.org/officeDocument/2006/relationships/image" Target="../media/image59.png"/><Relationship Id="rId9" Type="http://schemas.openxmlformats.org/officeDocument/2006/relationships/image" Target="../media/image6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video" Target="../media/media4.mp4"/><Relationship Id="rId13" Type="http://schemas.openxmlformats.org/officeDocument/2006/relationships/image" Target="../media/image69.png"/><Relationship Id="rId3" Type="http://schemas.microsoft.com/office/2007/relationships/media" Target="../media/media2.mp4"/><Relationship Id="rId7" Type="http://schemas.microsoft.com/office/2007/relationships/media" Target="../media/media4.mp4"/><Relationship Id="rId12" Type="http://schemas.openxmlformats.org/officeDocument/2006/relationships/hyperlink" Target="https://pan.baidu.com/s/1pJmtZQusYHB0dk91_3ERbg" TargetMode="External"/><Relationship Id="rId2" Type="http://schemas.openxmlformats.org/officeDocument/2006/relationships/video" Target="../media/media1.mp4"/><Relationship Id="rId16" Type="http://schemas.openxmlformats.org/officeDocument/2006/relationships/image" Target="../media/image72.png"/><Relationship Id="rId1" Type="http://schemas.microsoft.com/office/2007/relationships/media" Target="../media/media1.mp4"/><Relationship Id="rId6" Type="http://schemas.openxmlformats.org/officeDocument/2006/relationships/video" Target="../media/media3.mp4"/><Relationship Id="rId11" Type="http://schemas.openxmlformats.org/officeDocument/2006/relationships/image" Target="../media/image5.png"/><Relationship Id="rId5" Type="http://schemas.microsoft.com/office/2007/relationships/media" Target="../media/media3.mp4"/><Relationship Id="rId15" Type="http://schemas.openxmlformats.org/officeDocument/2006/relationships/image" Target="../media/image71.png"/><Relationship Id="rId10" Type="http://schemas.openxmlformats.org/officeDocument/2006/relationships/notesSlide" Target="../notesSlides/notesSlide38.xml"/><Relationship Id="rId4" Type="http://schemas.openxmlformats.org/officeDocument/2006/relationships/video" Target="../media/media2.mp4"/><Relationship Id="rId9" Type="http://schemas.openxmlformats.org/officeDocument/2006/relationships/slideLayout" Target="../slideLayouts/slideLayout7.xml"/><Relationship Id="rId14" Type="http://schemas.openxmlformats.org/officeDocument/2006/relationships/image" Target="../media/image7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tags" Target="../tags/tag37.xml"/><Relationship Id="rId13" Type="http://schemas.openxmlformats.org/officeDocument/2006/relationships/tags" Target="../tags/tag42.xml"/><Relationship Id="rId18" Type="http://schemas.openxmlformats.org/officeDocument/2006/relationships/tags" Target="../tags/tag47.xml"/><Relationship Id="rId3" Type="http://schemas.openxmlformats.org/officeDocument/2006/relationships/tags" Target="../tags/tag32.xml"/><Relationship Id="rId21" Type="http://schemas.openxmlformats.org/officeDocument/2006/relationships/slideLayout" Target="../slideLayouts/slideLayout7.xml"/><Relationship Id="rId7" Type="http://schemas.openxmlformats.org/officeDocument/2006/relationships/tags" Target="../tags/tag36.xml"/><Relationship Id="rId12" Type="http://schemas.openxmlformats.org/officeDocument/2006/relationships/tags" Target="../tags/tag41.xml"/><Relationship Id="rId17" Type="http://schemas.openxmlformats.org/officeDocument/2006/relationships/tags" Target="../tags/tag46.xml"/><Relationship Id="rId2" Type="http://schemas.openxmlformats.org/officeDocument/2006/relationships/tags" Target="../tags/tag31.xml"/><Relationship Id="rId16" Type="http://schemas.openxmlformats.org/officeDocument/2006/relationships/tags" Target="../tags/tag45.xml"/><Relationship Id="rId20" Type="http://schemas.openxmlformats.org/officeDocument/2006/relationships/tags" Target="../tags/tag49.xml"/><Relationship Id="rId1" Type="http://schemas.openxmlformats.org/officeDocument/2006/relationships/tags" Target="../tags/tag30.xml"/><Relationship Id="rId6" Type="http://schemas.openxmlformats.org/officeDocument/2006/relationships/tags" Target="../tags/tag35.xml"/><Relationship Id="rId11" Type="http://schemas.openxmlformats.org/officeDocument/2006/relationships/tags" Target="../tags/tag40.xml"/><Relationship Id="rId5" Type="http://schemas.openxmlformats.org/officeDocument/2006/relationships/tags" Target="../tags/tag34.xml"/><Relationship Id="rId15" Type="http://schemas.openxmlformats.org/officeDocument/2006/relationships/tags" Target="../tags/tag44.xml"/><Relationship Id="rId23" Type="http://schemas.openxmlformats.org/officeDocument/2006/relationships/image" Target="../media/image5.png"/><Relationship Id="rId10" Type="http://schemas.openxmlformats.org/officeDocument/2006/relationships/tags" Target="../tags/tag39.xml"/><Relationship Id="rId19" Type="http://schemas.openxmlformats.org/officeDocument/2006/relationships/tags" Target="../tags/tag48.xml"/><Relationship Id="rId4" Type="http://schemas.openxmlformats.org/officeDocument/2006/relationships/tags" Target="../tags/tag33.xml"/><Relationship Id="rId9" Type="http://schemas.openxmlformats.org/officeDocument/2006/relationships/tags" Target="../tags/tag38.xml"/><Relationship Id="rId14" Type="http://schemas.openxmlformats.org/officeDocument/2006/relationships/tags" Target="../tags/tag43.xml"/><Relationship Id="rId22" Type="http://schemas.openxmlformats.org/officeDocument/2006/relationships/notesSlide" Target="../notesSlides/notesSlide40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github.com/Starry-OS" TargetMode="External"/><Relationship Id="rId3" Type="http://schemas.openxmlformats.org/officeDocument/2006/relationships/image" Target="../media/image5.png"/><Relationship Id="rId7" Type="http://schemas.openxmlformats.org/officeDocument/2006/relationships/hyperlink" Target="https://gitlab.eduxiji.net/educg-group-22026-2376550/T202410213992712-1533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6" Type="http://schemas.openxmlformats.org/officeDocument/2006/relationships/hyperlink" Target="https://gitlab.eduxiji.net/educg-group-26011-2376549/T202410699992496-312" TargetMode="External"/><Relationship Id="rId5" Type="http://schemas.openxmlformats.org/officeDocument/2006/relationships/hyperlink" Target="https://github.com/ChenRuiwei/Phoenix" TargetMode="External"/><Relationship Id="rId10" Type="http://schemas.openxmlformats.org/officeDocument/2006/relationships/hyperlink" Target="https://github.com/Tikifire/ls2k1000la_driver" TargetMode="External"/><Relationship Id="rId4" Type="http://schemas.openxmlformats.org/officeDocument/2006/relationships/hyperlink" Target="https://github.com/torvalds/linux" TargetMode="External"/><Relationship Id="rId9" Type="http://schemas.openxmlformats.org/officeDocument/2006/relationships/hyperlink" Target="https://github.com/QIUZHILEI/dw_sd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7" Type="http://schemas.openxmlformats.org/officeDocument/2006/relationships/image" Target="../media/image73.png"/><Relationship Id="rId2" Type="http://schemas.openxmlformats.org/officeDocument/2006/relationships/tags" Target="../tags/tag51.xml"/><Relationship Id="rId1" Type="http://schemas.openxmlformats.org/officeDocument/2006/relationships/tags" Target="../tags/tag50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6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.svg"/><Relationship Id="rId5" Type="http://schemas.openxmlformats.org/officeDocument/2006/relationships/image" Target="../media/image8.png"/><Relationship Id="rId4" Type="http://schemas.openxmlformats.org/officeDocument/2006/relationships/image" Target="../media/image7.svg"/><Relationship Id="rId9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3" Type="http://schemas.openxmlformats.org/officeDocument/2006/relationships/image" Target="../media/image12.png"/><Relationship Id="rId7" Type="http://schemas.openxmlformats.org/officeDocument/2006/relationships/image" Target="../media/image5.png"/><Relationship Id="rId12" Type="http://schemas.openxmlformats.org/officeDocument/2006/relationships/image" Target="../media/image20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svg"/><Relationship Id="rId11" Type="http://schemas.openxmlformats.org/officeDocument/2006/relationships/image" Target="../media/image19.png"/><Relationship Id="rId5" Type="http://schemas.openxmlformats.org/officeDocument/2006/relationships/image" Target="../media/image14.png"/><Relationship Id="rId10" Type="http://schemas.openxmlformats.org/officeDocument/2006/relationships/image" Target="../media/image18.png"/><Relationship Id="rId4" Type="http://schemas.openxmlformats.org/officeDocument/2006/relationships/image" Target="../media/image13.svg"/><Relationship Id="rId9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2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69984" y="2675933"/>
            <a:ext cx="955297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RISC-V 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LoongArch 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上内核设计的探索</a:t>
            </a:r>
          </a:p>
        </p:txBody>
      </p:sp>
      <p:sp>
        <p:nvSpPr>
          <p:cNvPr id="13" name="TextBox 6"/>
          <p:cNvSpPr txBox="1"/>
          <p:nvPr>
            <p:custDataLst>
              <p:tags r:id="rId3"/>
            </p:custDataLst>
          </p:nvPr>
        </p:nvSpPr>
        <p:spPr>
          <a:xfrm>
            <a:off x="4275438" y="5644929"/>
            <a:ext cx="1705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：火箭队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>
            <p:custDataLst>
              <p:tags r:id="rId4"/>
            </p:custDataLst>
          </p:nvPr>
        </p:nvSpPr>
        <p:spPr>
          <a:xfrm>
            <a:off x="7057235" y="5644929"/>
            <a:ext cx="223646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：刘国军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>
            <p:custDataLst>
              <p:tags r:id="rId5"/>
            </p:custDataLst>
          </p:nvPr>
        </p:nvSpPr>
        <p:spPr bwMode="auto">
          <a:xfrm>
            <a:off x="3462450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6561887" y="5607163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59" y="591560"/>
            <a:ext cx="4624081" cy="12844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75455" y="63119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队伍成员</a:t>
            </a:r>
            <a:r>
              <a:rPr lang="zh-CN" altLang="zh-CN">
                <a:solidFill>
                  <a:schemeClr val="accent6"/>
                </a:solidFill>
              </a:rPr>
              <a:t>：李昕昊，</a:t>
            </a:r>
            <a:r>
              <a:rPr lang="en-US" altLang="zh-CN">
                <a:solidFill>
                  <a:schemeClr val="accent6"/>
                </a:solidFill>
              </a:rPr>
              <a:t> </a:t>
            </a:r>
            <a:r>
              <a:rPr lang="zh-CN" altLang="en-US">
                <a:solidFill>
                  <a:schemeClr val="accent6"/>
                </a:solidFill>
              </a:rPr>
              <a:t>翁浩男，沈翃宇</a:t>
            </a:r>
          </a:p>
        </p:txBody>
      </p:sp>
    </p:spTree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2" name="Google Shape;963;p81"/>
          <p:cNvSpPr/>
          <p:nvPr/>
        </p:nvSpPr>
        <p:spPr>
          <a:xfrm flipH="1">
            <a:off x="3576133" y="49104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4" name="Google Shape;962;p81"/>
          <p:cNvSpPr/>
          <p:nvPr/>
        </p:nvSpPr>
        <p:spPr>
          <a:xfrm flipH="1">
            <a:off x="3576133" y="33313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5" name="Google Shape;961;p81"/>
          <p:cNvSpPr/>
          <p:nvPr/>
        </p:nvSpPr>
        <p:spPr>
          <a:xfrm flipH="1">
            <a:off x="3576133" y="17522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6" name="Google Shape;960;p81"/>
          <p:cNvSpPr/>
          <p:nvPr/>
        </p:nvSpPr>
        <p:spPr>
          <a:xfrm>
            <a:off x="4927600" y="2603078"/>
            <a:ext cx="2336800" cy="2336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Medium"/>
              </a:rPr>
              <a:t>五大模块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7" name="Google Shape;964;p81"/>
          <p:cNvSpPr/>
          <p:nvPr/>
        </p:nvSpPr>
        <p:spPr>
          <a:xfrm flipH="1">
            <a:off x="7735467" y="17522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8" name="Google Shape;966;p81"/>
          <p:cNvSpPr/>
          <p:nvPr/>
        </p:nvSpPr>
        <p:spPr>
          <a:xfrm flipH="1">
            <a:off x="7735467" y="49104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9" name="Google Shape;971;p81"/>
          <p:cNvSpPr txBox="1"/>
          <p:nvPr/>
        </p:nvSpPr>
        <p:spPr>
          <a:xfrm flipH="1">
            <a:off x="8732705" y="1906062"/>
            <a:ext cx="25076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文件系统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12" name="Google Shape;973;p81"/>
          <p:cNvSpPr txBox="1"/>
          <p:nvPr/>
        </p:nvSpPr>
        <p:spPr>
          <a:xfrm>
            <a:off x="950852" y="1906676"/>
            <a:ext cx="2508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304800" algn="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内存分布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15" name="Google Shape;975;p81"/>
          <p:cNvSpPr txBox="1"/>
          <p:nvPr/>
        </p:nvSpPr>
        <p:spPr>
          <a:xfrm>
            <a:off x="951252" y="3504954"/>
            <a:ext cx="2508000" cy="53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304800" algn="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任务管理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17" name="Google Shape;977;p81"/>
          <p:cNvSpPr txBox="1"/>
          <p:nvPr/>
        </p:nvSpPr>
        <p:spPr>
          <a:xfrm flipH="1">
            <a:off x="8733148" y="5083812"/>
            <a:ext cx="25076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信号系统</a:t>
            </a:r>
          </a:p>
        </p:txBody>
      </p:sp>
      <p:sp>
        <p:nvSpPr>
          <p:cNvPr id="25" name="Google Shape;979;p81"/>
          <p:cNvSpPr txBox="1"/>
          <p:nvPr/>
        </p:nvSpPr>
        <p:spPr>
          <a:xfrm>
            <a:off x="951252" y="5083812"/>
            <a:ext cx="2508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304800" algn="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网络设计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cxnSp>
        <p:nvCxnSpPr>
          <p:cNvPr id="31" name="Google Shape;980;p81"/>
          <p:cNvCxnSpPr>
            <a:stCxn id="5" idx="2"/>
            <a:endCxn id="6" idx="2"/>
          </p:cNvCxnSpPr>
          <p:nvPr/>
        </p:nvCxnSpPr>
        <p:spPr>
          <a:xfrm>
            <a:off x="4456533" y="2192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4" name="Google Shape;981;p81"/>
          <p:cNvCxnSpPr>
            <a:stCxn id="2" idx="2"/>
            <a:endCxn id="6" idx="2"/>
          </p:cNvCxnSpPr>
          <p:nvPr/>
        </p:nvCxnSpPr>
        <p:spPr>
          <a:xfrm rot="10800000" flipH="1">
            <a:off x="4456533" y="3771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5" name="Google Shape;982;p81"/>
          <p:cNvCxnSpPr>
            <a:stCxn id="7" idx="6"/>
            <a:endCxn id="6" idx="6"/>
          </p:cNvCxnSpPr>
          <p:nvPr/>
        </p:nvCxnSpPr>
        <p:spPr>
          <a:xfrm flipH="1">
            <a:off x="7264267" y="2192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6" name="Google Shape;983;p81"/>
          <p:cNvCxnSpPr>
            <a:stCxn id="8" idx="6"/>
            <a:endCxn id="6" idx="6"/>
          </p:cNvCxnSpPr>
          <p:nvPr/>
        </p:nvCxnSpPr>
        <p:spPr>
          <a:xfrm rot="10800000">
            <a:off x="7264267" y="3771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7" name="Google Shape;984;p81"/>
          <p:cNvCxnSpPr>
            <a:stCxn id="4" idx="2"/>
            <a:endCxn id="6" idx="2"/>
          </p:cNvCxnSpPr>
          <p:nvPr/>
        </p:nvCxnSpPr>
        <p:spPr>
          <a:xfrm>
            <a:off x="4456533" y="3771512"/>
            <a:ext cx="471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38" name="图形 46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29983" y="1906062"/>
            <a:ext cx="572700" cy="572700"/>
          </a:xfrm>
          <a:prstGeom prst="rect">
            <a:avLst/>
          </a:prstGeom>
        </p:spPr>
      </p:pic>
      <p:pic>
        <p:nvPicPr>
          <p:cNvPr id="39" name="图形 4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8363" y="3504270"/>
            <a:ext cx="534284" cy="534284"/>
          </a:xfrm>
          <a:prstGeom prst="rect">
            <a:avLst/>
          </a:prstGeom>
        </p:spPr>
      </p:pic>
      <p:pic>
        <p:nvPicPr>
          <p:cNvPr id="40" name="图形 48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3749915" y="5064262"/>
            <a:ext cx="572700" cy="572700"/>
          </a:xfrm>
          <a:prstGeom prst="rect">
            <a:avLst/>
          </a:prstGeom>
        </p:spPr>
      </p:pic>
      <p:pic>
        <p:nvPicPr>
          <p:cNvPr id="41" name="图形 49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922250" y="1941380"/>
            <a:ext cx="501352" cy="501352"/>
          </a:xfrm>
          <a:prstGeom prst="rect">
            <a:avLst/>
          </a:prstGeom>
        </p:spPr>
      </p:pic>
      <p:pic>
        <p:nvPicPr>
          <p:cNvPr id="42" name="图形 51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7889316" y="5064262"/>
            <a:ext cx="572701" cy="572701"/>
          </a:xfrm>
          <a:prstGeom prst="rect">
            <a:avLst/>
          </a:prstGeom>
        </p:spPr>
      </p:pic>
      <p:cxnSp>
        <p:nvCxnSpPr>
          <p:cNvPr id="53" name="直接连接符 52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58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9" name="矩形 58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62" name="直接连接符 61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55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94712" y="3568315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内存分布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60649" y="3804443"/>
            <a:ext cx="6024181" cy="1803887"/>
            <a:chOff x="1221649" y="4104447"/>
            <a:chExt cx="5707194" cy="581799"/>
          </a:xfrm>
        </p:grpSpPr>
        <p:sp>
          <p:nvSpPr>
            <p:cNvPr id="33" name="矩形 32"/>
            <p:cNvSpPr/>
            <p:nvPr/>
          </p:nvSpPr>
          <p:spPr>
            <a:xfrm>
              <a:off x="1221649" y="4112149"/>
              <a:ext cx="1309753" cy="5740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6"/>
            <p:cNvSpPr txBox="1"/>
            <p:nvPr/>
          </p:nvSpPr>
          <p:spPr>
            <a:xfrm>
              <a:off x="1223185" y="4343860"/>
              <a:ext cx="1293572" cy="120604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en-US" altLang="zh-CN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LoongArch</a:t>
              </a:r>
              <a:endPara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618499" y="4104447"/>
              <a:ext cx="4310344" cy="56368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6692" y="1085503"/>
            <a:ext cx="35722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地址映射</a:t>
            </a:r>
          </a:p>
        </p:txBody>
      </p:sp>
      <p:grpSp>
        <p:nvGrpSpPr>
          <p:cNvPr id="7" name="组合 6"/>
          <p:cNvGrpSpPr/>
          <p:nvPr/>
        </p:nvGrpSpPr>
        <p:grpSpPr>
          <a:xfrm>
            <a:off x="534035" y="1784398"/>
            <a:ext cx="6464061" cy="1692273"/>
            <a:chOff x="411191" y="2025150"/>
            <a:chExt cx="6464061" cy="1692273"/>
          </a:xfrm>
        </p:grpSpPr>
        <p:grpSp>
          <p:nvGrpSpPr>
            <p:cNvPr id="6" name="组合 5"/>
            <p:cNvGrpSpPr/>
            <p:nvPr/>
          </p:nvGrpSpPr>
          <p:grpSpPr>
            <a:xfrm>
              <a:off x="411191" y="2025150"/>
              <a:ext cx="6464061" cy="1692273"/>
              <a:chOff x="411192" y="2025150"/>
              <a:chExt cx="6398324" cy="58016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11192" y="2031222"/>
                <a:ext cx="1394784" cy="5740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6"/>
              <p:cNvSpPr txBox="1"/>
              <p:nvPr/>
            </p:nvSpPr>
            <p:spPr>
              <a:xfrm>
                <a:off x="434166" y="2262160"/>
                <a:ext cx="1344000" cy="159853"/>
              </a:xfrm>
              <a:prstGeom prst="rect">
                <a:avLst/>
              </a:prstGeom>
              <a:noFill/>
            </p:spPr>
            <p:txBody>
              <a:bodyPr wrap="square" lIns="0" tIns="48000" rIns="0" bIns="48000" rtlCol="0">
                <a:spAutoFit/>
              </a:bodyPr>
              <a:lstStyle/>
              <a:p>
                <a:pPr algn="ctr"/>
                <a:r>
                  <a:rPr lang="en-US" altLang="zh-CN" sz="24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Risc-v</a:t>
                </a:r>
                <a:endParaRPr lang="zh-CN" altLang="en-US" sz="24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800719" y="2025150"/>
                <a:ext cx="5008797" cy="5740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学论网-www.xuelun.me"/>
            <p:cNvSpPr txBox="1"/>
            <p:nvPr/>
          </p:nvSpPr>
          <p:spPr>
            <a:xfrm>
              <a:off x="1962098" y="2249200"/>
              <a:ext cx="4537378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 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-US" altLang="zh-CN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Sv39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的页表模式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Sv39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模式下，采用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三级页表结构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，每级页表由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PTE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，页表项中包含权限位、用户访问位、访问位和脏位，以及物理页号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PPN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等字段。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973656" y="3948888"/>
            <a:ext cx="482817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LoongArch 支持两种主要内存管理模式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：TLB直接映射模式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页表映射模式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 Map Window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DMW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）机制：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可以将部分虚拟地址空间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直接映射到物理地址空间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而不经过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45" y="5764388"/>
            <a:ext cx="6244590" cy="817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46477" y="4261609"/>
            <a:ext cx="4918075" cy="2097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54" y="952993"/>
            <a:ext cx="3169920" cy="3045460"/>
          </a:xfrm>
          <a:prstGeom prst="rect">
            <a:avLst/>
          </a:prstGeom>
        </p:spPr>
      </p:pic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直接连接符 53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7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58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59" name="矩形 58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60" name="直接连接符 59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1" name="图片 6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62" name="直接连接符 61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55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76034" y="1144901"/>
            <a:ext cx="361096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内存布局</a:t>
            </a:r>
          </a:p>
        </p:txBody>
      </p:sp>
      <p:sp>
        <p:nvSpPr>
          <p:cNvPr id="2" name="学论网-www.xuelun.me"/>
          <p:cNvSpPr txBox="1"/>
          <p:nvPr/>
        </p:nvSpPr>
        <p:spPr>
          <a:xfrm>
            <a:off x="6098931" y="2335966"/>
            <a:ext cx="624546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内核例程与用户例程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均采用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Sv39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分页机制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进行地址映射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学论网-www.xuelun.me"/>
          <p:cNvSpPr txBox="1"/>
          <p:nvPr/>
        </p:nvSpPr>
        <p:spPr>
          <a:xfrm>
            <a:off x="5637952" y="1783447"/>
            <a:ext cx="2281194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</a:p>
        </p:txBody>
      </p:sp>
      <p:sp>
        <p:nvSpPr>
          <p:cNvPr id="10" name="学论网-www.xuelun.me"/>
          <p:cNvSpPr txBox="1"/>
          <p:nvPr/>
        </p:nvSpPr>
        <p:spPr>
          <a:xfrm>
            <a:off x="6250561" y="2740229"/>
            <a:ext cx="363003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内核与用户共享同一个页表结构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学论网-www.xuelun.me"/>
          <p:cNvSpPr txBox="1"/>
          <p:nvPr/>
        </p:nvSpPr>
        <p:spPr>
          <a:xfrm>
            <a:off x="6240960" y="3143536"/>
            <a:ext cx="421749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内核空间位于虚拟地址的高地址段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学论网-www.xuelun.me"/>
          <p:cNvSpPr txBox="1"/>
          <p:nvPr/>
        </p:nvSpPr>
        <p:spPr>
          <a:xfrm>
            <a:off x="6240960" y="3550041"/>
            <a:ext cx="4217490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用户空间位于虚拟地址的低地址段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学论网-www.xuelun.me"/>
          <p:cNvSpPr txBox="1"/>
          <p:nvPr/>
        </p:nvSpPr>
        <p:spPr>
          <a:xfrm>
            <a:off x="6098931" y="4756242"/>
            <a:ext cx="515489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支持内核例程与用户例程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采用不同的映射模式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学论网-www.xuelun.me"/>
          <p:cNvSpPr txBox="1"/>
          <p:nvPr/>
        </p:nvSpPr>
        <p:spPr>
          <a:xfrm>
            <a:off x="5637952" y="4131859"/>
            <a:ext cx="2281194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LoongArch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学论网-www.xuelun.me"/>
          <p:cNvSpPr txBox="1"/>
          <p:nvPr/>
        </p:nvSpPr>
        <p:spPr>
          <a:xfrm>
            <a:off x="6250561" y="5160505"/>
            <a:ext cx="333716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内核地址空间采用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直接映射</a:t>
            </a:r>
            <a:endParaRPr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学论网-www.xuelun.me"/>
          <p:cNvSpPr txBox="1"/>
          <p:nvPr/>
        </p:nvSpPr>
        <p:spPr>
          <a:xfrm>
            <a:off x="6240960" y="5563812"/>
            <a:ext cx="421749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用户地址空间通过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分页机制映射</a:t>
            </a:r>
            <a:endParaRPr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8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矩形 8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1" name="直接连接符 10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18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3C32EE26-F521-B86D-70E6-E3EF9524718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3985" y="1768718"/>
            <a:ext cx="2980569" cy="4617783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50154" y="1110813"/>
            <a:ext cx="344286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</a:p>
        </p:txBody>
      </p:sp>
      <p:sp>
        <p:nvSpPr>
          <p:cNvPr id="5" name="学论网-矩形 1"/>
          <p:cNvSpPr/>
          <p:nvPr/>
        </p:nvSpPr>
        <p:spPr>
          <a:xfrm>
            <a:off x="966242" y="1965597"/>
            <a:ext cx="10222390" cy="790303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448AD7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 err="1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RocketOS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内存管理实现</a:t>
            </a:r>
          </a:p>
        </p:txBody>
      </p:sp>
      <p:sp>
        <p:nvSpPr>
          <p:cNvPr id="6" name="学论网-矩形 1"/>
          <p:cNvSpPr/>
          <p:nvPr/>
        </p:nvSpPr>
        <p:spPr>
          <a:xfrm>
            <a:off x="96624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7" name="学论网-矩形 1"/>
          <p:cNvSpPr/>
          <p:nvPr/>
        </p:nvSpPr>
        <p:spPr>
          <a:xfrm>
            <a:off x="4421437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8" name="学论网-矩形 1"/>
          <p:cNvSpPr/>
          <p:nvPr/>
        </p:nvSpPr>
        <p:spPr>
          <a:xfrm>
            <a:off x="787663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9" name="学论网-www.xuelun.me"/>
          <p:cNvSpPr txBox="1"/>
          <p:nvPr/>
        </p:nvSpPr>
        <p:spPr>
          <a:xfrm>
            <a:off x="1248392" y="2940276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虚拟内存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学论网-www.xuelun.me"/>
          <p:cNvSpPr txBox="1"/>
          <p:nvPr/>
        </p:nvSpPr>
        <p:spPr>
          <a:xfrm>
            <a:off x="4705349" y="2948294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空间区域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学论网-www.xuelun.me"/>
          <p:cNvSpPr txBox="1"/>
          <p:nvPr/>
        </p:nvSpPr>
        <p:spPr>
          <a:xfrm>
            <a:off x="8141981" y="2946722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共享内存区域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5336" y="3553097"/>
            <a:ext cx="3167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MemorySet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结构描述进程虚拟地址空间的核心抽象，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负责表示一个进程拥有的所有内存区域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其中包括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代码段、数据段、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堆、栈、内存映射、共享内存等内容 </a:t>
            </a:r>
          </a:p>
          <a:p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468666" y="3553097"/>
            <a:ext cx="30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虚拟地址空间的区域管理由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MapArea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结构体承担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4411449" y="4252701"/>
            <a:ext cx="33691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支持的区域类型包括：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：线性映射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：按页分配物理页帧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：用户栈空间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：用户堆空间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Filebe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：用户文件映射区域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7979888" y="3553097"/>
            <a:ext cx="3105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支持两种类型的共享内存：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V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共享内存和匿名共享内存。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V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共享内存由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shmat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系列系统调用产生，匿名共享内存由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mmap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系统调用产生。</a:t>
            </a:r>
          </a:p>
        </p:txBody>
      </p:sp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0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1" name="矩形 10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1" name="直接连接符 20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23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31179" y="1546147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313887" y="1119517"/>
            <a:ext cx="283458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高级功能</a:t>
            </a:r>
          </a:p>
        </p:txBody>
      </p:sp>
      <p:sp>
        <p:nvSpPr>
          <p:cNvPr id="33" name="学论网-www.xuelun.me"/>
          <p:cNvSpPr txBox="1"/>
          <p:nvPr/>
        </p:nvSpPr>
        <p:spPr>
          <a:xfrm>
            <a:off x="2109806" y="2540883"/>
            <a:ext cx="175344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写时复制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97851" y="1770782"/>
            <a:ext cx="5879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 fork 时父子进程共享内存页面，直到某方尝试写入，才进行实际复制。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学论网-www.xuelun.me"/>
          <p:cNvSpPr txBox="1"/>
          <p:nvPr/>
        </p:nvSpPr>
        <p:spPr>
          <a:xfrm>
            <a:off x="4909654" y="2512887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节省内存：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只在写入时复制，避免不必要的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</a:t>
            </a:r>
          </a:p>
        </p:txBody>
      </p:sp>
      <p:sp>
        <p:nvSpPr>
          <p:cNvPr id="45" name="学论网-www.xuelun.me"/>
          <p:cNvSpPr txBox="1"/>
          <p:nvPr/>
        </p:nvSpPr>
        <p:spPr>
          <a:xfrm>
            <a:off x="4909654" y="2910315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提升效率：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 更快，初始无需复制大量内存 </a:t>
            </a:r>
          </a:p>
        </p:txBody>
      </p:sp>
      <p:cxnSp>
        <p:nvCxnSpPr>
          <p:cNvPr id="50" name="直接连接符 49"/>
          <p:cNvCxnSpPr/>
          <p:nvPr/>
        </p:nvCxnSpPr>
        <p:spPr>
          <a:xfrm>
            <a:off x="1097532" y="3980814"/>
            <a:ext cx="10243568" cy="260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学论网-www.xuelun.me"/>
          <p:cNvSpPr txBox="1"/>
          <p:nvPr/>
        </p:nvSpPr>
        <p:spPr>
          <a:xfrm>
            <a:off x="4909654" y="3307743"/>
            <a:ext cx="645070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简化实现：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适用于虚拟内存系统，配合页表标记可高效实现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学论网-www.xuelun.me"/>
          <p:cNvSpPr txBox="1"/>
          <p:nvPr/>
        </p:nvSpPr>
        <p:spPr>
          <a:xfrm>
            <a:off x="8654202" y="5018614"/>
            <a:ext cx="175344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懒分配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81581" y="4219370"/>
            <a:ext cx="6604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系统在 malloc 或分配堆栈时并不立即分配物理页，而是在程序首次访问该内存（如触发缺页异常）时再实际分配。</a:t>
            </a:r>
          </a:p>
        </p:txBody>
      </p:sp>
      <p:sp>
        <p:nvSpPr>
          <p:cNvPr id="56" name="学论网-www.xuelun.me"/>
          <p:cNvSpPr txBox="1"/>
          <p:nvPr/>
        </p:nvSpPr>
        <p:spPr>
          <a:xfrm>
            <a:off x="1097532" y="5063931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节省物理内存：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避免分配后未使用的页浪费内存。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1097532" y="5491708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启动更快：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程序初始化时跳过大量内存分配。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学论网-www.xuelun.me"/>
          <p:cNvSpPr txBox="1"/>
          <p:nvPr/>
        </p:nvSpPr>
        <p:spPr>
          <a:xfrm>
            <a:off x="1097532" y="5919486"/>
            <a:ext cx="645070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简化实现：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适用于虚拟内存系统，配合页表标记可高效实现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3"/>
          <p:cNvSpPr/>
          <p:nvPr/>
        </p:nvSpPr>
        <p:spPr>
          <a:xfrm>
            <a:off x="1084950" y="2269242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64" name="组合 63"/>
          <p:cNvGrpSpPr/>
          <p:nvPr/>
        </p:nvGrpSpPr>
        <p:grpSpPr>
          <a:xfrm>
            <a:off x="779884" y="2384130"/>
            <a:ext cx="672074" cy="672075"/>
            <a:chOff x="2769119" y="1848492"/>
            <a:chExt cx="504056" cy="504056"/>
          </a:xfrm>
        </p:grpSpPr>
        <p:sp>
          <p:nvSpPr>
            <p:cNvPr id="65" name="椭圆 64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2845819" y="195732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TextBox 82"/>
          <p:cNvSpPr txBox="1"/>
          <p:nvPr/>
        </p:nvSpPr>
        <p:spPr>
          <a:xfrm>
            <a:off x="1731179" y="2494464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写时复制</a:t>
            </a:r>
          </a:p>
        </p:txBody>
      </p:sp>
      <p:sp>
        <p:nvSpPr>
          <p:cNvPr id="68" name="学论网-www.xuelun.me"/>
          <p:cNvSpPr txBox="1"/>
          <p:nvPr/>
        </p:nvSpPr>
        <p:spPr>
          <a:xfrm rot="10800000">
            <a:off x="8907171" y="5022277"/>
            <a:ext cx="175344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写时复制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3"/>
          <p:cNvSpPr/>
          <p:nvPr/>
        </p:nvSpPr>
        <p:spPr>
          <a:xfrm rot="10800000">
            <a:off x="7882315" y="4750636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70" name="组合 69"/>
          <p:cNvGrpSpPr/>
          <p:nvPr/>
        </p:nvGrpSpPr>
        <p:grpSpPr>
          <a:xfrm rot="10800000">
            <a:off x="10913588" y="4848763"/>
            <a:ext cx="672074" cy="672075"/>
            <a:chOff x="2769119" y="1848492"/>
            <a:chExt cx="504056" cy="504056"/>
          </a:xfrm>
        </p:grpSpPr>
        <p:sp>
          <p:nvSpPr>
            <p:cNvPr id="71" name="椭圆 70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2" name="TextBox 66"/>
            <p:cNvSpPr txBox="1"/>
            <p:nvPr/>
          </p:nvSpPr>
          <p:spPr>
            <a:xfrm rot="10800000">
              <a:off x="2825661" y="1942688"/>
              <a:ext cx="390973" cy="3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TextBox 82"/>
          <p:cNvSpPr txBox="1"/>
          <p:nvPr/>
        </p:nvSpPr>
        <p:spPr>
          <a:xfrm>
            <a:off x="8528544" y="4975858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懒分配</a:t>
            </a:r>
          </a:p>
        </p:txBody>
      </p:sp>
      <p:sp>
        <p:nvSpPr>
          <p:cNvPr id="20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25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6" name="矩形 25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7" name="直接连接符 26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8" name="图片 2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9" name="直接连接符 28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31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19638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Part.3.2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任务管理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77691" y="1127395"/>
            <a:ext cx="359714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同步有栈式模型</a:t>
            </a:r>
          </a:p>
        </p:txBody>
      </p:sp>
      <p:cxnSp>
        <p:nvCxnSpPr>
          <p:cNvPr id="5" name="直接连接符 4"/>
          <p:cNvCxnSpPr/>
          <p:nvPr/>
        </p:nvCxnSpPr>
        <p:spPr>
          <a:xfrm flipH="1" flipV="1">
            <a:off x="5706699" y="1947119"/>
            <a:ext cx="21940" cy="46257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/>
          <p:nvPr/>
        </p:nvSpPr>
        <p:spPr>
          <a:xfrm>
            <a:off x="1223544" y="1692870"/>
            <a:ext cx="2944296" cy="702528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7" name="TextBox 82"/>
          <p:cNvSpPr txBox="1"/>
          <p:nvPr/>
        </p:nvSpPr>
        <p:spPr>
          <a:xfrm>
            <a:off x="1546658" y="1818303"/>
            <a:ext cx="2298067" cy="451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异步无栈式</a:t>
            </a:r>
          </a:p>
        </p:txBody>
      </p:sp>
      <p:sp>
        <p:nvSpPr>
          <p:cNvPr id="29" name="矩形 3"/>
          <p:cNvSpPr/>
          <p:nvPr/>
        </p:nvSpPr>
        <p:spPr>
          <a:xfrm>
            <a:off x="7414858" y="1692870"/>
            <a:ext cx="2944296" cy="702528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TextBox 82"/>
          <p:cNvSpPr txBox="1"/>
          <p:nvPr/>
        </p:nvSpPr>
        <p:spPr>
          <a:xfrm>
            <a:off x="7737972" y="1818303"/>
            <a:ext cx="2298067" cy="451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同步有栈式</a:t>
            </a:r>
          </a:p>
        </p:txBody>
      </p:sp>
      <p:sp>
        <p:nvSpPr>
          <p:cNvPr id="106" name="文本框 105"/>
          <p:cNvSpPr txBox="1"/>
          <p:nvPr/>
        </p:nvSpPr>
        <p:spPr>
          <a:xfrm>
            <a:off x="483668" y="2712366"/>
            <a:ext cx="3291167" cy="310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“虚拟栈帧”重建与性能问题</a:t>
            </a:r>
          </a:p>
        </p:txBody>
      </p:sp>
      <p:sp>
        <p:nvSpPr>
          <p:cNvPr id="109" name="文本框 108"/>
          <p:cNvSpPr txBox="1"/>
          <p:nvPr/>
        </p:nvSpPr>
        <p:spPr>
          <a:xfrm>
            <a:off x="612535" y="4902023"/>
            <a:ext cx="2757310" cy="308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内存管理的复杂性</a:t>
            </a:r>
          </a:p>
        </p:txBody>
      </p:sp>
      <p:sp>
        <p:nvSpPr>
          <p:cNvPr id="111" name="文本框 110"/>
          <p:cNvSpPr txBox="1"/>
          <p:nvPr/>
        </p:nvSpPr>
        <p:spPr>
          <a:xfrm>
            <a:off x="673447" y="5313605"/>
            <a:ext cx="4586515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大量并发任务的状态结构同时存在于堆内存中</a:t>
            </a:r>
          </a:p>
        </p:txBody>
      </p:sp>
      <p:sp>
        <p:nvSpPr>
          <p:cNvPr id="113" name="文本框 112"/>
          <p:cNvSpPr txBox="1"/>
          <p:nvPr/>
        </p:nvSpPr>
        <p:spPr>
          <a:xfrm>
            <a:off x="696473" y="5733436"/>
            <a:ext cx="4519609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堆分配结构的回收时机难以精确控制</a:t>
            </a:r>
          </a:p>
        </p:txBody>
      </p:sp>
      <p:sp>
        <p:nvSpPr>
          <p:cNvPr id="115" name="Rectangle 3"/>
          <p:cNvSpPr>
            <a:spLocks noChangeArrowheads="1"/>
          </p:cNvSpPr>
          <p:nvPr/>
        </p:nvSpPr>
        <p:spPr bwMode="auto">
          <a:xfrm>
            <a:off x="706799" y="3018320"/>
            <a:ext cx="447454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 async 函数的嵌套调用会导致 Future 状态结构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层级很深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，每次调度都涉及十余层状态判断 </a:t>
            </a:r>
          </a:p>
        </p:txBody>
      </p: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673447" y="3897600"/>
            <a:ext cx="429319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每层 poll 都需判断状态与分支跳转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，这些频繁的链式操作在高并发场景下可能产生较大性能影响。 </a:t>
            </a:r>
          </a:p>
        </p:txBody>
      </p:sp>
      <p:sp>
        <p:nvSpPr>
          <p:cNvPr id="117" name="文本框 116"/>
          <p:cNvSpPr txBox="1"/>
          <p:nvPr/>
        </p:nvSpPr>
        <p:spPr>
          <a:xfrm>
            <a:off x="6175374" y="2702271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内存管理自然简洁</a:t>
            </a:r>
          </a:p>
        </p:txBody>
      </p:sp>
      <p:sp>
        <p:nvSpPr>
          <p:cNvPr id="119" name="文本框 118"/>
          <p:cNvSpPr txBox="1"/>
          <p:nvPr/>
        </p:nvSpPr>
        <p:spPr>
          <a:xfrm>
            <a:off x="6360799" y="3023746"/>
            <a:ext cx="4901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局部变量、参数、中间状态全部分配在栈上，生命周期与函数一致，无需手动管理或复杂析构逻辑</a:t>
            </a:r>
          </a:p>
        </p:txBody>
      </p:sp>
      <p:sp>
        <p:nvSpPr>
          <p:cNvPr id="126" name="文本框 125"/>
          <p:cNvSpPr txBox="1"/>
          <p:nvPr/>
        </p:nvSpPr>
        <p:spPr>
          <a:xfrm>
            <a:off x="6175375" y="3766545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自动释放，零碎片化</a:t>
            </a:r>
          </a:p>
        </p:txBody>
      </p:sp>
      <p:sp>
        <p:nvSpPr>
          <p:cNvPr id="127" name="文本框 126"/>
          <p:cNvSpPr txBox="1"/>
          <p:nvPr/>
        </p:nvSpPr>
        <p:spPr>
          <a:xfrm>
            <a:off x="6360797" y="4056156"/>
            <a:ext cx="4901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函数返回即自动回收栈帧，避免异步堆分配中常见的内存碎片与泄漏问题</a:t>
            </a:r>
          </a:p>
        </p:txBody>
      </p:sp>
      <p:sp>
        <p:nvSpPr>
          <p:cNvPr id="128" name="文本框 127"/>
          <p:cNvSpPr txBox="1"/>
          <p:nvPr/>
        </p:nvSpPr>
        <p:spPr>
          <a:xfrm>
            <a:off x="6175375" y="4775935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内存分配性能极高</a:t>
            </a:r>
          </a:p>
        </p:txBody>
      </p:sp>
      <p:sp>
        <p:nvSpPr>
          <p:cNvPr id="129" name="文本框 128"/>
          <p:cNvSpPr txBox="1"/>
          <p:nvPr/>
        </p:nvSpPr>
        <p:spPr>
          <a:xfrm>
            <a:off x="6360797" y="5088566"/>
            <a:ext cx="4962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栈的分配与释放仅是指针加减，具有常数时间复杂度</a:t>
            </a:r>
          </a:p>
        </p:txBody>
      </p:sp>
      <p:sp>
        <p:nvSpPr>
          <p:cNvPr id="130" name="文本框 129"/>
          <p:cNvSpPr txBox="1"/>
          <p:nvPr/>
        </p:nvSpPr>
        <p:spPr>
          <a:xfrm>
            <a:off x="6175375" y="5606243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调用开销固定可预测</a:t>
            </a:r>
          </a:p>
        </p:txBody>
      </p:sp>
      <p:sp>
        <p:nvSpPr>
          <p:cNvPr id="133" name="文本框 132"/>
          <p:cNvSpPr txBox="1"/>
          <p:nvPr/>
        </p:nvSpPr>
        <p:spPr>
          <a:xfrm>
            <a:off x="6360797" y="5880208"/>
            <a:ext cx="49621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每次函数调用的成本（如栈帧建立、参数传递）固定，适合需要高实时性和确定性响应的系统。</a:t>
            </a:r>
          </a:p>
        </p:txBody>
      </p:sp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4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5" name="矩形 14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6" name="直接连接符 15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8" name="直接连接符 17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20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92510" y="1109186"/>
            <a:ext cx="4050952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中断处理</a:t>
            </a: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4974" y="2064824"/>
            <a:ext cx="420397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为实现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“一套内核，多架构兼容”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的设计目标，系统分别针对 RISC-V 与 LoongArch 架构实现了专门的 trap_from_user 与 return_to_user 汇编代码段，并通过统一的 TrapContext 结构作为中间层，屏蔽了底层指令集与寄存器编号的差异。 </a:t>
            </a:r>
          </a:p>
        </p:txBody>
      </p:sp>
      <p:sp>
        <p:nvSpPr>
          <p:cNvPr id="30" name="TextBox 6"/>
          <p:cNvSpPr txBox="1"/>
          <p:nvPr/>
        </p:nvSpPr>
        <p:spPr>
          <a:xfrm>
            <a:off x="448778" y="1680884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中断处理</a:t>
            </a:r>
          </a:p>
        </p:txBody>
      </p:sp>
      <p:sp>
        <p:nvSpPr>
          <p:cNvPr id="13" name="学论网-www.xuelun.me"/>
          <p:cNvSpPr txBox="1"/>
          <p:nvPr/>
        </p:nvSpPr>
        <p:spPr>
          <a:xfrm>
            <a:off x="5631891" y="3290500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用户态 → 内核态切换</a:t>
            </a:r>
          </a:p>
        </p:txBody>
      </p:sp>
      <p:sp>
        <p:nvSpPr>
          <p:cNvPr id="14" name="学论网-www.xuelun.me"/>
          <p:cNvSpPr txBox="1"/>
          <p:nvPr/>
        </p:nvSpPr>
        <p:spPr>
          <a:xfrm>
            <a:off x="5631891" y="5056161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用户态 → 内核态切换</a:t>
            </a:r>
            <a:endParaRPr lang="en-US" altLang="zh-CN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Rectangle 1"/>
          <p:cNvSpPr>
            <a:spLocks noChangeArrowheads="1"/>
          </p:cNvSpPr>
          <p:nvPr/>
        </p:nvSpPr>
        <p:spPr bwMode="auto">
          <a:xfrm>
            <a:off x="5922357" y="3653207"/>
            <a:ext cx="61906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时钟中断处理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定时器中断触发任务调度</a:t>
            </a:r>
          </a:p>
        </p:txBody>
      </p:sp>
      <p:sp>
        <p:nvSpPr>
          <p:cNvPr id="19" name="Rectangle 1"/>
          <p:cNvSpPr>
            <a:spLocks noChangeArrowheads="1"/>
          </p:cNvSpPr>
          <p:nvPr/>
        </p:nvSpPr>
        <p:spPr bwMode="auto">
          <a:xfrm>
            <a:off x="5922357" y="4069195"/>
            <a:ext cx="61906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系统调用请求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用户程序请求内核服务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1"/>
          <p:cNvSpPr>
            <a:spLocks noChangeArrowheads="1"/>
          </p:cNvSpPr>
          <p:nvPr/>
        </p:nvSpPr>
        <p:spPr bwMode="auto">
          <a:xfrm>
            <a:off x="5922357" y="4485184"/>
            <a:ext cx="619062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异常处理 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处理程序错误、缺页异常等 </a:t>
            </a: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5922357" y="5387695"/>
            <a:ext cx="6190626" cy="64633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内核异常处理</a:t>
            </a:r>
            <a:r>
              <a:rPr lang="en-US" altLang="zh-CN" dirty="0"/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内核代码运行时发生的错误异常（空指针访问、非法内存操作等）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5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2" name="矩形 21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3" name="直接连接符 22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图片 24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6" name="直接连接符 25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28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42C1AF6-A41D-B7C4-D0D4-7CB85A45E0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70" y="3832283"/>
            <a:ext cx="4263813" cy="2286477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61A9CB6-20C9-E25B-29A5-2D62ED430B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1762" y="1825494"/>
            <a:ext cx="6205264" cy="98946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92510" y="1109186"/>
            <a:ext cx="4050952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任务切换</a:t>
            </a:r>
          </a:p>
        </p:txBody>
      </p:sp>
      <p:sp>
        <p:nvSpPr>
          <p:cNvPr id="31" name="TextBox 6"/>
          <p:cNvSpPr txBox="1"/>
          <p:nvPr/>
        </p:nvSpPr>
        <p:spPr>
          <a:xfrm>
            <a:off x="5671459" y="1776018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任务切换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6158128" y="2239116"/>
            <a:ext cx="114843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创新设计：</a:t>
            </a:r>
          </a:p>
        </p:txBody>
      </p:sp>
      <p:sp>
        <p:nvSpPr>
          <p:cNvPr id="14" name="Rectangle 1"/>
          <p:cNvSpPr>
            <a:spLocks noChangeArrowheads="1"/>
          </p:cNvSpPr>
          <p:nvPr/>
        </p:nvSpPr>
        <p:spPr bwMode="auto">
          <a:xfrm>
            <a:off x="6503424" y="2555165"/>
            <a:ext cx="5239798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直接操作内核栈和Task结构中的kstack字段 </a:t>
            </a:r>
          </a:p>
        </p:txBody>
      </p:sp>
      <p:sp>
        <p:nvSpPr>
          <p:cNvPr id="15" name="Rectangle 1"/>
          <p:cNvSpPr>
            <a:spLocks noChangeArrowheads="1"/>
          </p:cNvSpPr>
          <p:nvPr/>
        </p:nvSpPr>
        <p:spPr bwMode="auto">
          <a:xfrm>
            <a:off x="6503424" y="2924497"/>
            <a:ext cx="5456022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TaskContext直接嵌入内核栈，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减少非必要开销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aphicFrame>
        <p:nvGraphicFramePr>
          <p:cNvPr id="16" name="表格 1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72027556"/>
              </p:ext>
            </p:extLst>
          </p:nvPr>
        </p:nvGraphicFramePr>
        <p:xfrm>
          <a:off x="5922357" y="3564172"/>
          <a:ext cx="5917510" cy="244928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95875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95875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89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传统方案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b="1" kern="1200" dirty="0" err="1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RocketOS</a:t>
                      </a:r>
                      <a:r>
                        <a:rPr lang="zh-CN" altLang="en-US" sz="1800" b="1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方案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8985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堆上分配复杂状态结构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栈上直接保存上下文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89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需要加锁维护上下文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无需额外锁机制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89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动态内存分配开销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零内存分配开销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8985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缓存命中率低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利用局部性提高命中率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</a:tbl>
          </a:graphicData>
        </a:graphic>
      </p:graphicFrame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直接连接符 9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矩形 12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9" name="直接连接符 18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" name="图片 19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1" name="直接连接符 20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23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DA6CCF4-32FB-1154-55B1-2A9457B0158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17" y="1810311"/>
            <a:ext cx="5043918" cy="424855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16"/>
          <p:cNvSpPr/>
          <p:nvPr/>
        </p:nvSpPr>
        <p:spPr>
          <a:xfrm>
            <a:off x="-1556426" y="-2581275"/>
            <a:ext cx="5417225" cy="12401550"/>
          </a:xfrm>
          <a:prstGeom prst="roundRect">
            <a:avLst>
              <a:gd name="adj" fmla="val 50000"/>
            </a:avLst>
          </a:prstGeom>
          <a:solidFill>
            <a:srgbClr val="9C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1"/>
          <p:cNvSpPr/>
          <p:nvPr/>
        </p:nvSpPr>
        <p:spPr>
          <a:xfrm>
            <a:off x="-1556426" y="-2362200"/>
            <a:ext cx="5261917" cy="120777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3">
            <a:alphaModFix amt="10000"/>
            <a:clrChange>
              <a:clrFrom>
                <a:srgbClr val="0B5D8C"/>
              </a:clrFrom>
              <a:clrTo>
                <a:srgbClr val="0B5D8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21769" r="56159" b="21222"/>
          <a:stretch>
            <a:fillRect/>
          </a:stretch>
        </p:blipFill>
        <p:spPr>
          <a:xfrm>
            <a:off x="-4700322" y="-1023396"/>
            <a:ext cx="8637321" cy="8905657"/>
          </a:xfrm>
          <a:prstGeom prst="rect">
            <a:avLst/>
          </a:prstGeom>
        </p:spPr>
      </p:pic>
      <p:sp>
        <p:nvSpPr>
          <p:cNvPr id="5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13" cstate="print">
            <a:clrChange>
              <a:clrFrom>
                <a:srgbClr val="0B5D8C"/>
              </a:clrFrom>
              <a:clrTo>
                <a:srgbClr val="0B5D8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3" t="21769" r="12852" b="21222"/>
          <a:stretch>
            <a:fillRect/>
          </a:stretch>
        </p:blipFill>
        <p:spPr>
          <a:xfrm>
            <a:off x="738473" y="1622634"/>
            <a:ext cx="1824038" cy="1386801"/>
          </a:xfrm>
          <a:prstGeom prst="rect">
            <a:avLst/>
          </a:prstGeom>
        </p:spPr>
      </p:pic>
      <p:sp>
        <p:nvSpPr>
          <p:cNvPr id="6" name="圆角矩形 5"/>
          <p:cNvSpPr/>
          <p:nvPr>
            <p:custDataLst>
              <p:tags r:id="rId1"/>
            </p:custDataLst>
          </p:nvPr>
        </p:nvSpPr>
        <p:spPr>
          <a:xfrm>
            <a:off x="5359400" y="1204577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1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7" name="圆角矩形 6"/>
          <p:cNvSpPr/>
          <p:nvPr>
            <p:custDataLst>
              <p:tags r:id="rId2"/>
            </p:custDataLst>
          </p:nvPr>
        </p:nvSpPr>
        <p:spPr>
          <a:xfrm>
            <a:off x="5359400" y="2172502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2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8" name="圆角矩形 7"/>
          <p:cNvSpPr/>
          <p:nvPr>
            <p:custDataLst>
              <p:tags r:id="rId3"/>
            </p:custDataLst>
          </p:nvPr>
        </p:nvSpPr>
        <p:spPr>
          <a:xfrm>
            <a:off x="5359400" y="3140427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3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9" name="圆角矩形 8"/>
          <p:cNvSpPr/>
          <p:nvPr>
            <p:custDataLst>
              <p:tags r:id="rId4"/>
            </p:custDataLst>
          </p:nvPr>
        </p:nvSpPr>
        <p:spPr>
          <a:xfrm>
            <a:off x="5359400" y="4108352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4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10" name="圆角矩形 9"/>
          <p:cNvSpPr/>
          <p:nvPr>
            <p:custDataLst>
              <p:tags r:id="rId5"/>
            </p:custDataLst>
          </p:nvPr>
        </p:nvSpPr>
        <p:spPr>
          <a:xfrm>
            <a:off x="5359400" y="5076279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5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59" name="圆角矩形 58"/>
          <p:cNvSpPr/>
          <p:nvPr>
            <p:custDataLst>
              <p:tags r:id="rId6"/>
            </p:custDataLst>
          </p:nvPr>
        </p:nvSpPr>
        <p:spPr>
          <a:xfrm>
            <a:off x="7788344" y="120457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项目总览</a:t>
            </a:r>
          </a:p>
        </p:txBody>
      </p:sp>
      <p:sp>
        <p:nvSpPr>
          <p:cNvPr id="60" name="圆角矩形 59"/>
          <p:cNvSpPr/>
          <p:nvPr>
            <p:custDataLst>
              <p:tags r:id="rId7"/>
            </p:custDataLst>
          </p:nvPr>
        </p:nvSpPr>
        <p:spPr>
          <a:xfrm>
            <a:off x="7788344" y="217250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系统架构</a:t>
            </a:r>
          </a:p>
        </p:txBody>
      </p:sp>
      <p:sp>
        <p:nvSpPr>
          <p:cNvPr id="61" name="圆角矩形 60"/>
          <p:cNvSpPr/>
          <p:nvPr>
            <p:custDataLst>
              <p:tags r:id="rId8"/>
            </p:custDataLst>
          </p:nvPr>
        </p:nvSpPr>
        <p:spPr>
          <a:xfrm>
            <a:off x="7788344" y="3140427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模块设计</a:t>
            </a:r>
          </a:p>
        </p:txBody>
      </p:sp>
      <p:sp>
        <p:nvSpPr>
          <p:cNvPr id="62" name="圆角矩形 61"/>
          <p:cNvSpPr/>
          <p:nvPr>
            <p:custDataLst>
              <p:tags r:id="rId9"/>
            </p:custDataLst>
          </p:nvPr>
        </p:nvSpPr>
        <p:spPr>
          <a:xfrm>
            <a:off x="7788344" y="4108352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实现亮点</a:t>
            </a:r>
          </a:p>
        </p:txBody>
      </p:sp>
      <p:sp>
        <p:nvSpPr>
          <p:cNvPr id="63" name="圆角矩形 62"/>
          <p:cNvSpPr/>
          <p:nvPr>
            <p:custDataLst>
              <p:tags r:id="rId10"/>
            </p:custDataLst>
          </p:nvPr>
        </p:nvSpPr>
        <p:spPr>
          <a:xfrm>
            <a:off x="7788344" y="50762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总结</a:t>
            </a:r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241076" y="1126912"/>
            <a:ext cx="284130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任务调度</a:t>
            </a:r>
          </a:p>
        </p:txBody>
      </p:sp>
      <p:sp>
        <p:nvSpPr>
          <p:cNvPr id="5" name="TextBox 6"/>
          <p:cNvSpPr txBox="1"/>
          <p:nvPr/>
        </p:nvSpPr>
        <p:spPr>
          <a:xfrm>
            <a:off x="319824" y="3869895"/>
            <a:ext cx="2077037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多优先级调度策略</a:t>
            </a: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508978" y="4268182"/>
            <a:ext cx="54081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100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个实时优先级队列与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40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个普通优先级队列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"/>
          <p:cNvSpPr>
            <a:spLocks noChangeArrowheads="1"/>
          </p:cNvSpPr>
          <p:nvPr/>
        </p:nvSpPr>
        <p:spPr bwMode="auto">
          <a:xfrm>
            <a:off x="508978" y="4606736"/>
            <a:ext cx="54081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实时任务始终抢占普通任务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508978" y="5129679"/>
            <a:ext cx="6420678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核心优化机制：</a:t>
            </a:r>
          </a:p>
        </p:txBody>
      </p:sp>
      <p:sp>
        <p:nvSpPr>
          <p:cNvPr id="28" name="Rectangle 1"/>
          <p:cNvSpPr>
            <a:spLocks noChangeArrowheads="1"/>
          </p:cNvSpPr>
          <p:nvPr/>
        </p:nvSpPr>
        <p:spPr bwMode="auto">
          <a:xfrm>
            <a:off x="967685" y="5468997"/>
            <a:ext cx="54081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位图索引：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常数时间定位最高优先级队列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Rectangle 1"/>
          <p:cNvSpPr>
            <a:spLocks noChangeArrowheads="1"/>
          </p:cNvSpPr>
          <p:nvPr/>
        </p:nvSpPr>
        <p:spPr bwMode="auto">
          <a:xfrm>
            <a:off x="966431" y="5807551"/>
            <a:ext cx="5408118" cy="33855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任务索引：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快速任务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ID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到队列位置映射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6"/>
          <p:cNvSpPr txBox="1"/>
          <p:nvPr/>
        </p:nvSpPr>
        <p:spPr>
          <a:xfrm>
            <a:off x="6357230" y="5125365"/>
            <a:ext cx="2077037" cy="404714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完全公平调度策略</a:t>
            </a:r>
          </a:p>
        </p:txBody>
      </p:sp>
      <p:sp>
        <p:nvSpPr>
          <p:cNvPr id="31" name="Rectangle 1"/>
          <p:cNvSpPr>
            <a:spLocks noChangeArrowheads="1"/>
          </p:cNvSpPr>
          <p:nvPr/>
        </p:nvSpPr>
        <p:spPr bwMode="auto">
          <a:xfrm>
            <a:off x="6833256" y="6263797"/>
            <a:ext cx="4199227" cy="3497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避免传统优先级调度的任务饥饿问题 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6833256" y="5575511"/>
            <a:ext cx="43436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基于虚拟运行时间(vruntime)实现公平调度 </a:t>
            </a:r>
          </a:p>
        </p:txBody>
      </p:sp>
      <p:sp>
        <p:nvSpPr>
          <p:cNvPr id="37" name="文本框 36"/>
          <p:cNvSpPr txBox="1"/>
          <p:nvPr/>
        </p:nvSpPr>
        <p:spPr>
          <a:xfrm>
            <a:off x="6833256" y="5925243"/>
            <a:ext cx="450723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通过权重机制确保任务按比例获得CPU资源 </a:t>
            </a:r>
          </a:p>
        </p:txBody>
      </p:sp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4" name="直接连接符 3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直接连接符 7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2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3" name="矩形 12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4" name="直接连接符 13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图片 15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7" name="直接连接符 16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20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6F57735-606D-0D77-3238-3790407797E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834" y="1886950"/>
            <a:ext cx="5496914" cy="1721473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993FF2FA-1EDB-71EC-D8CF-C958C4CFB9C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43253" y="1205331"/>
            <a:ext cx="4633063" cy="38758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33597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8" y="1108968"/>
            <a:ext cx="2693467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总体框架</a:t>
            </a:r>
          </a:p>
        </p:txBody>
      </p:sp>
      <p:pic>
        <p:nvPicPr>
          <p:cNvPr id="6" name="图片 5" descr="条目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71411" y="5254114"/>
            <a:ext cx="796925" cy="796925"/>
          </a:xfrm>
          <a:prstGeom prst="rect">
            <a:avLst/>
          </a:prstGeom>
        </p:spPr>
      </p:pic>
      <p:pic>
        <p:nvPicPr>
          <p:cNvPr id="7" name="图片 6" descr="文件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19826" y="5254114"/>
            <a:ext cx="689610" cy="689610"/>
          </a:xfrm>
          <a:prstGeom prst="rect">
            <a:avLst/>
          </a:prstGeom>
        </p:spPr>
      </p:pic>
      <p:pic>
        <p:nvPicPr>
          <p:cNvPr id="9" name="图片 8" descr="文件系统框架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76975" y="927735"/>
            <a:ext cx="5523230" cy="5806440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1500" y="1866900"/>
            <a:ext cx="5080000" cy="264413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 的文件系统模块构建在 </a:t>
            </a:r>
            <a:r>
              <a:rPr lang="zh-CN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zh-CN" sz="1800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框架之上，支持挂载多个虚拟文件系统（如 Ext4、Tmpfs、Devfs 等），并通过统一的 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Dentry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抽象，协调 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路径解析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文件访问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等操作流程。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645861" y="6047864"/>
            <a:ext cx="956945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文件</a:t>
            </a:r>
          </a:p>
        </p:txBody>
      </p:sp>
      <p:sp>
        <p:nvSpPr>
          <p:cNvPr id="19" name="文本框 18"/>
          <p:cNvSpPr txBox="1"/>
          <p:nvPr/>
        </p:nvSpPr>
        <p:spPr>
          <a:xfrm>
            <a:off x="3800291" y="6016114"/>
            <a:ext cx="168021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目录项</a:t>
            </a:r>
          </a:p>
        </p:txBody>
      </p:sp>
      <p:pic>
        <p:nvPicPr>
          <p:cNvPr id="20" name="图片 19" descr="节点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53941" y="5287769"/>
            <a:ext cx="728345" cy="7283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1062806" y="6051039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索引节点</a:t>
            </a:r>
          </a:p>
        </p:txBody>
      </p:sp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直接连接符 2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8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0" name="矩形 9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16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F64925D8-CF28-D156-FC3F-5690C0BA542F}"/>
              </a:ext>
            </a:extLst>
          </p:cNvPr>
          <p:cNvSpPr txBox="1"/>
          <p:nvPr/>
        </p:nvSpPr>
        <p:spPr>
          <a:xfrm>
            <a:off x="518406" y="3552399"/>
            <a:ext cx="11353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主要功能</a:t>
            </a:r>
          </a:p>
        </p:txBody>
      </p:sp>
      <p:sp>
        <p:nvSpPr>
          <p:cNvPr id="24" name="Rectangle 1">
            <a:extLst>
              <a:ext uri="{FF2B5EF4-FFF2-40B4-BE49-F238E27FC236}">
                <a16:creationId xmlns:a16="http://schemas.microsoft.com/office/drawing/2014/main" id="{1939FB6C-78DA-90FC-9FF6-8E72D09A9796}"/>
              </a:ext>
            </a:extLst>
          </p:cNvPr>
          <p:cNvSpPr>
            <a:spLocks noChangeArrowheads="1"/>
          </p:cNvSpPr>
          <p:nvPr/>
        </p:nvSpPr>
        <p:spPr bwMode="auto">
          <a:xfrm>
            <a:off x="781931" y="4364508"/>
            <a:ext cx="1990727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文件访问协调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05BFBA75-E926-C76B-9F68-35258CF0D3FD}"/>
              </a:ext>
            </a:extLst>
          </p:cNvPr>
          <p:cNvSpPr txBox="1"/>
          <p:nvPr/>
        </p:nvSpPr>
        <p:spPr>
          <a:xfrm>
            <a:off x="781931" y="3940933"/>
            <a:ext cx="21205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路径解析与导航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252EEE77-AE1A-E742-166A-0AE3342EE63F}"/>
              </a:ext>
            </a:extLst>
          </p:cNvPr>
          <p:cNvSpPr txBox="1"/>
          <p:nvPr/>
        </p:nvSpPr>
        <p:spPr>
          <a:xfrm>
            <a:off x="3149842" y="3937781"/>
            <a:ext cx="19907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权限控制管理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4DC57A5C-22B1-0562-F8A2-6D2B7E7A55DA}"/>
              </a:ext>
            </a:extLst>
          </p:cNvPr>
          <p:cNvSpPr txBox="1"/>
          <p:nvPr/>
        </p:nvSpPr>
        <p:spPr>
          <a:xfrm>
            <a:off x="3149842" y="4364508"/>
            <a:ext cx="233065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系统调用统一接口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286762" y="1126247"/>
            <a:ext cx="308818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3.3.2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-VFS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26" name="文本框 25"/>
          <p:cNvSpPr txBox="1"/>
          <p:nvPr/>
        </p:nvSpPr>
        <p:spPr>
          <a:xfrm>
            <a:off x="1751160" y="2295009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标准接口：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提供了标准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POSIX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操作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1751160" y="2642917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特殊处理：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临时与特殊文件（字符设备等）支持</a:t>
            </a:r>
          </a:p>
        </p:txBody>
      </p:sp>
      <p:sp>
        <p:nvSpPr>
          <p:cNvPr id="33" name="文本框 32"/>
          <p:cNvSpPr txBox="1"/>
          <p:nvPr/>
        </p:nvSpPr>
        <p:spPr>
          <a:xfrm>
            <a:off x="1751160" y="1940364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高效缓存：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访问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页缓存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磁盘块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映射</a:t>
            </a:r>
          </a:p>
        </p:txBody>
      </p:sp>
      <p:sp>
        <p:nvSpPr>
          <p:cNvPr id="36" name="文本框 35"/>
          <p:cNvSpPr txBox="1"/>
          <p:nvPr/>
        </p:nvSpPr>
        <p:spPr>
          <a:xfrm>
            <a:off x="1773194" y="3365132"/>
            <a:ext cx="4907253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路径解析：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通过缓存加快查找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1773193" y="3734034"/>
            <a:ext cx="5904588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权限检查：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依据当前任务用户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判断是否具备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	    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指定的读、写、执行权限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1792455" y="5178804"/>
            <a:ext cx="6036253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无状态访问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pread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pwrite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无状态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访问能力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	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1792455" y="4820516"/>
            <a:ext cx="4280212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多态：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通过</a:t>
            </a:r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FileOp trait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实现统一接口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5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矩形 15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21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4A8C9D24-4042-D51A-033E-55AFD546D004}"/>
              </a:ext>
            </a:extLst>
          </p:cNvPr>
          <p:cNvSpPr txBox="1"/>
          <p:nvPr/>
        </p:nvSpPr>
        <p:spPr>
          <a:xfrm>
            <a:off x="1773193" y="5547104"/>
            <a:ext cx="580109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稀疏文件处理：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扩展支持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SEEK_DATA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SEEK_HOLE 	             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等现代语义，便于处理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稀疏文件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185D50C7-AEA3-AF33-4F5E-1037DB3487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5821" y="1844433"/>
            <a:ext cx="814033" cy="814033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3FBA76C9-6E3C-057E-C01C-6E7D244A2779}"/>
              </a:ext>
            </a:extLst>
          </p:cNvPr>
          <p:cNvSpPr txBox="1"/>
          <p:nvPr/>
        </p:nvSpPr>
        <p:spPr>
          <a:xfrm>
            <a:off x="464785" y="2631695"/>
            <a:ext cx="113533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Inode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B7F64CBC-7260-DAAC-C644-51F949E337E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2396" y="4763955"/>
            <a:ext cx="814032" cy="814032"/>
          </a:xfrm>
          <a:prstGeom prst="rect">
            <a:avLst/>
          </a:prstGeom>
        </p:spPr>
      </p:pic>
      <p:sp>
        <p:nvSpPr>
          <p:cNvPr id="23" name="文本框 22">
            <a:extLst>
              <a:ext uri="{FF2B5EF4-FFF2-40B4-BE49-F238E27FC236}">
                <a16:creationId xmlns:a16="http://schemas.microsoft.com/office/drawing/2014/main" id="{E71A0928-CD44-F60C-AD09-A6E2152D354F}"/>
              </a:ext>
            </a:extLst>
          </p:cNvPr>
          <p:cNvSpPr txBox="1"/>
          <p:nvPr/>
        </p:nvSpPr>
        <p:spPr>
          <a:xfrm>
            <a:off x="425752" y="4086489"/>
            <a:ext cx="128637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Dentry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>
            <a:extLst>
              <a:ext uri="{FF2B5EF4-FFF2-40B4-BE49-F238E27FC236}">
                <a16:creationId xmlns:a16="http://schemas.microsoft.com/office/drawing/2014/main" id="{B28BFA67-EA12-201C-C415-C40975D653A4}"/>
              </a:ext>
            </a:extLst>
          </p:cNvPr>
          <p:cNvCxnSpPr>
            <a:cxnSpLocks/>
          </p:cNvCxnSpPr>
          <p:nvPr/>
        </p:nvCxnSpPr>
        <p:spPr>
          <a:xfrm>
            <a:off x="512127" y="3200669"/>
            <a:ext cx="65439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06CD75CE-DCC7-0960-32EC-D18F013CADF6}"/>
              </a:ext>
            </a:extLst>
          </p:cNvPr>
          <p:cNvCxnSpPr>
            <a:cxnSpLocks/>
          </p:cNvCxnSpPr>
          <p:nvPr/>
        </p:nvCxnSpPr>
        <p:spPr>
          <a:xfrm>
            <a:off x="464785" y="4656054"/>
            <a:ext cx="6543992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1" name="图片 30">
            <a:extLst>
              <a:ext uri="{FF2B5EF4-FFF2-40B4-BE49-F238E27FC236}">
                <a16:creationId xmlns:a16="http://schemas.microsoft.com/office/drawing/2014/main" id="{0B94BC07-FFDD-24BA-96EB-E6D0402BE79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32396" y="3367520"/>
            <a:ext cx="814032" cy="814032"/>
          </a:xfrm>
          <a:prstGeom prst="rect">
            <a:avLst/>
          </a:prstGeom>
        </p:spPr>
      </p:pic>
      <p:sp>
        <p:nvSpPr>
          <p:cNvPr id="32" name="文本框 31">
            <a:extLst>
              <a:ext uri="{FF2B5EF4-FFF2-40B4-BE49-F238E27FC236}">
                <a16:creationId xmlns:a16="http://schemas.microsoft.com/office/drawing/2014/main" id="{A91BB752-5E1A-20BF-0B50-E07D6722879C}"/>
              </a:ext>
            </a:extLst>
          </p:cNvPr>
          <p:cNvSpPr txBox="1"/>
          <p:nvPr/>
        </p:nvSpPr>
        <p:spPr>
          <a:xfrm>
            <a:off x="642012" y="5494413"/>
            <a:ext cx="814032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174DF3A5-91F3-797F-F43E-246CBD35A9C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8708" y="1007775"/>
            <a:ext cx="4232028" cy="5746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70792" y="1085832"/>
            <a:ext cx="3346978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挂载子系统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681355" y="1682116"/>
            <a:ext cx="5080000" cy="991462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zh-CN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VfsMount</a:t>
            </a:r>
            <a:r>
              <a:rPr lang="zh-CN" altLang="zh-CN" sz="1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封装了文件系统挂载的核心信息，包括挂载点的根目录、挂载的文件系统（超级</a:t>
            </a:r>
          </a:p>
          <a:p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块）以及挂载标志。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79500" y="5777865"/>
            <a:ext cx="775970" cy="333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 descr="挂载树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41260" y="1217930"/>
            <a:ext cx="3148371" cy="249274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355" y="4073525"/>
            <a:ext cx="4806315" cy="23418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6001754" y="3924957"/>
            <a:ext cx="5920842" cy="264795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zh-CN" altLang="zh-CN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根文件系统初始化流程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打开指定的块设备, 并初始化 Ext4FileSystem 实例；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从根块组构造根目录对应的 Inode；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创建根目录的 Dentry，设置自身为其父项以形成闭环；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构建 VfsMount 和对应的 Mount；</a:t>
            </a: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将根挂载点加入全局 MountTree；</a:t>
            </a:r>
          </a:p>
          <a:p>
            <a:pPr algn="l">
              <a:spcAft>
                <a:spcPts val="600"/>
              </a:spcAft>
              <a:buClrTx/>
              <a:buSzTx/>
              <a:buNone/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初始化 /dev, /proc, /tmp 等虚拟文件系统。</a:t>
            </a:r>
          </a:p>
        </p:txBody>
      </p:sp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8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矩形 8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4" name="直接连接符 13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18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19B0DC6D-3A91-ECAB-9F9B-01D1564F1592}"/>
              </a:ext>
            </a:extLst>
          </p:cNvPr>
          <p:cNvSpPr txBox="1"/>
          <p:nvPr/>
        </p:nvSpPr>
        <p:spPr>
          <a:xfrm>
            <a:off x="681355" y="2673578"/>
            <a:ext cx="4970227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8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Mount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表示一个具体的挂载点及其拓扑位置， mountpoint 表示挂载操作发生的目录项，vfs_mount 指向被挂载的文件系统实例，parent 指向父挂载点，children 存储子挂载点。</a:t>
            </a:r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19638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信号机制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129325" y="1115183"/>
            <a:ext cx="328745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信号发送</a:t>
            </a:r>
          </a:p>
        </p:txBody>
      </p:sp>
      <p:sp>
        <p:nvSpPr>
          <p:cNvPr id="21" name="矩形 20"/>
          <p:cNvSpPr/>
          <p:nvPr/>
        </p:nvSpPr>
        <p:spPr>
          <a:xfrm>
            <a:off x="4394549" y="1799127"/>
            <a:ext cx="6915136" cy="96312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斜纹 22"/>
          <p:cNvSpPr/>
          <p:nvPr/>
        </p:nvSpPr>
        <p:spPr>
          <a:xfrm>
            <a:off x="4366634" y="1777422"/>
            <a:ext cx="359773" cy="359773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斜纹 24"/>
          <p:cNvSpPr/>
          <p:nvPr/>
        </p:nvSpPr>
        <p:spPr>
          <a:xfrm rot="10800000">
            <a:off x="10977827" y="2430534"/>
            <a:ext cx="359773" cy="359773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12629" y="3144322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11299" y="4361872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412629" y="5579422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59841" y="2054877"/>
            <a:ext cx="6699871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信号是操作系统向进程传递事件通知的一种机制，主要用来通知进程某个特定事件的发生，或者是让进程执行某个特定的处理函数。</a:t>
            </a:r>
          </a:p>
        </p:txBody>
      </p:sp>
      <p:sp>
        <p:nvSpPr>
          <p:cNvPr id="38" name="文本框 37"/>
          <p:cNvSpPr txBox="1"/>
          <p:nvPr/>
        </p:nvSpPr>
        <p:spPr>
          <a:xfrm>
            <a:off x="5076749" y="2946202"/>
            <a:ext cx="58452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线程级别信号</a:t>
            </a:r>
            <a:endParaRPr lang="en-US" altLang="zh-CN" sz="1600" b="1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借助任务管理器结构获取指定任务结构，直接操作目标任务的信号待处理队列，这一机制通过队列缓冲确保了信号的可靠传递，为异步通信提供了坚实的可靠性保障</a:t>
            </a:r>
          </a:p>
        </p:txBody>
      </p:sp>
      <p:sp>
        <p:nvSpPr>
          <p:cNvPr id="40" name="文本框 39"/>
          <p:cNvSpPr txBox="1"/>
          <p:nvPr/>
        </p:nvSpPr>
        <p:spPr>
          <a:xfrm>
            <a:off x="5076749" y="4137507"/>
            <a:ext cx="5673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进程级别信号</a:t>
            </a: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进程级信号具有广播特性，系统遍历线程组中所有线程，对每个线程执行一致的入队操作，实现信号在多线程执行单元中的同步分发与处理</a:t>
            </a:r>
          </a:p>
        </p:txBody>
      </p:sp>
      <p:sp>
        <p:nvSpPr>
          <p:cNvPr id="42" name="文本框 41"/>
          <p:cNvSpPr txBox="1"/>
          <p:nvPr/>
        </p:nvSpPr>
        <p:spPr>
          <a:xfrm>
            <a:off x="5076749" y="5328813"/>
            <a:ext cx="5673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阻塞唤醒机制</a:t>
            </a: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为保障信号的中断响应能力，系统在信号发送过程中主动检测任务是否阻塞，并在具备中断权限时立即解除其阻塞状态、设置中断标记并重新调度</a:t>
            </a:r>
          </a:p>
        </p:txBody>
      </p:sp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8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" name="矩形 1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18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CD9636C0-42F9-BD3C-1C73-93A6DBB676F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103" y="1775675"/>
            <a:ext cx="3104251" cy="45980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4269" y="1092288"/>
            <a:ext cx="321758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</a:t>
            </a:r>
          </a:p>
        </p:txBody>
      </p:sp>
      <p:grpSp>
        <p:nvGrpSpPr>
          <p:cNvPr id="41" name="组合 40"/>
          <p:cNvGrpSpPr/>
          <p:nvPr>
            <p:custDataLst>
              <p:tags r:id="rId1"/>
            </p:custDataLst>
          </p:nvPr>
        </p:nvGrpSpPr>
        <p:grpSpPr>
          <a:xfrm>
            <a:off x="395750" y="1634067"/>
            <a:ext cx="1283075" cy="4860235"/>
            <a:chOff x="1763643" y="1731147"/>
            <a:chExt cx="1283075" cy="4860235"/>
          </a:xfrm>
        </p:grpSpPr>
        <p:sp>
          <p:nvSpPr>
            <p:cNvPr id="42" name="学论网-www.xuelun.me"/>
            <p:cNvSpPr/>
            <p:nvPr>
              <p:custDataLst>
                <p:tags r:id="rId10"/>
              </p:custDataLst>
            </p:nvPr>
          </p:nvSpPr>
          <p:spPr>
            <a:xfrm rot="5400000">
              <a:off x="1763643" y="173114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学论网-www.xuelun.me"/>
            <p:cNvSpPr/>
            <p:nvPr>
              <p:custDataLst>
                <p:tags r:id="rId11"/>
              </p:custDataLst>
            </p:nvPr>
          </p:nvSpPr>
          <p:spPr>
            <a:xfrm rot="16200000" flipH="1">
              <a:off x="1763643" y="2922916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学论网-www.xuelun.me"/>
            <p:cNvSpPr/>
            <p:nvPr>
              <p:custDataLst>
                <p:tags r:id="rId12"/>
              </p:custDataLst>
            </p:nvPr>
          </p:nvSpPr>
          <p:spPr>
            <a:xfrm rot="5400000">
              <a:off x="1763643" y="4116538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学论网-www.xuelun.me"/>
            <p:cNvSpPr/>
            <p:nvPr>
              <p:custDataLst>
                <p:tags r:id="rId13"/>
              </p:custDataLst>
            </p:nvPr>
          </p:nvSpPr>
          <p:spPr>
            <a:xfrm rot="16200000" flipH="1">
              <a:off x="1763643" y="530830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学论网-www.xuelun.me"/>
          <p:cNvSpPr/>
          <p:nvPr>
            <p:custDataLst>
              <p:tags r:id="rId2"/>
            </p:custDataLst>
          </p:nvPr>
        </p:nvSpPr>
        <p:spPr>
          <a:xfrm>
            <a:off x="580087" y="1827416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</a:p>
        </p:txBody>
      </p:sp>
      <p:sp>
        <p:nvSpPr>
          <p:cNvPr id="47" name="学论网-www.xuelun.me"/>
          <p:cNvSpPr/>
          <p:nvPr>
            <p:custDataLst>
              <p:tags r:id="rId3"/>
            </p:custDataLst>
          </p:nvPr>
        </p:nvSpPr>
        <p:spPr>
          <a:xfrm>
            <a:off x="580087" y="3016578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</a:p>
        </p:txBody>
      </p:sp>
      <p:sp>
        <p:nvSpPr>
          <p:cNvPr id="48" name="学论网-www.xuelun.me"/>
          <p:cNvSpPr/>
          <p:nvPr>
            <p:custDataLst>
              <p:tags r:id="rId4"/>
            </p:custDataLst>
          </p:nvPr>
        </p:nvSpPr>
        <p:spPr>
          <a:xfrm>
            <a:off x="580087" y="4205740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</a:p>
        </p:txBody>
      </p:sp>
      <p:sp>
        <p:nvSpPr>
          <p:cNvPr id="49" name="学论网-www.xuelun.me"/>
          <p:cNvSpPr/>
          <p:nvPr>
            <p:custDataLst>
              <p:tags r:id="rId5"/>
            </p:custDataLst>
          </p:nvPr>
        </p:nvSpPr>
        <p:spPr>
          <a:xfrm>
            <a:off x="580087" y="5394902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</a:p>
        </p:txBody>
      </p:sp>
      <p:sp>
        <p:nvSpPr>
          <p:cNvPr id="51" name="文本框 50"/>
          <p:cNvSpPr txBox="1"/>
          <p:nvPr>
            <p:custDataLst>
              <p:tags r:id="rId6"/>
            </p:custDataLst>
          </p:nvPr>
        </p:nvSpPr>
        <p:spPr>
          <a:xfrm>
            <a:off x="1703438" y="1634067"/>
            <a:ext cx="46206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信号检查与处理判断</a:t>
            </a:r>
            <a:b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内核在中断或系统调用返回前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，检查是否有待处理信号，并判断当前是否正在处理其他信号及信号是否被掩蔽，确保处理条件成立。</a:t>
            </a:r>
          </a:p>
        </p:txBody>
      </p:sp>
      <p:sp>
        <p:nvSpPr>
          <p:cNvPr id="52" name="Rectangle 1"/>
          <p:cNvSpPr>
            <a:spLocks noChangeArrowheads="1"/>
          </p:cNvSpPr>
          <p:nvPr>
            <p:custDataLst>
              <p:tags r:id="rId7"/>
            </p:custDataLst>
          </p:nvPr>
        </p:nvSpPr>
        <p:spPr bwMode="auto">
          <a:xfrm>
            <a:off x="1698967" y="4073955"/>
            <a:ext cx="471731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默认与用户处理方式选择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若用户未注册信号处理函数，则执行默认处理；否则根据是否存在 siginfo 标志，</a:t>
            </a:r>
            <a:r>
              <a:rPr lang="zh-CN" altLang="zh-CN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 sigFrame 或 sigRTFrame 并写入用户栈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，准备进入用户态处理函数。 </a:t>
            </a:r>
          </a:p>
        </p:txBody>
      </p:sp>
      <p:sp>
        <p:nvSpPr>
          <p:cNvPr id="53" name="Rectangle 2"/>
          <p:cNvSpPr>
            <a:spLocks noChangeArrowheads="1"/>
          </p:cNvSpPr>
          <p:nvPr>
            <p:custDataLst>
              <p:tags r:id="rId8"/>
            </p:custDataLst>
          </p:nvPr>
        </p:nvSpPr>
        <p:spPr bwMode="auto">
          <a:xfrm>
            <a:off x="1703438" y="2896219"/>
            <a:ext cx="43925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系统调用重做与参数恢复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如果信号发生于系统调用中，且该系统调用支持重启，</a:t>
            </a:r>
            <a:r>
              <a:rPr lang="zh-CN" altLang="zh-CN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内核会设置 a0 和 sepc 寄存器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以便重新执行该调用，确保行为一致性。 </a:t>
            </a:r>
          </a:p>
        </p:txBody>
      </p:sp>
      <p:sp>
        <p:nvSpPr>
          <p:cNvPr id="54" name="Rectangle 3"/>
          <p:cNvSpPr>
            <a:spLocks noChangeArrowheads="1"/>
          </p:cNvSpPr>
          <p:nvPr>
            <p:custDataLst>
              <p:tags r:id="rId9"/>
            </p:custDataLst>
          </p:nvPr>
        </p:nvSpPr>
        <p:spPr bwMode="auto">
          <a:xfrm>
            <a:off x="1698967" y="5467750"/>
            <a:ext cx="44958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信号处理返回与上下文恢复</a:t>
            </a:r>
            <a:b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用户信号处理函数通过 </a:t>
            </a:r>
            <a:r>
              <a:rPr lang="zh-CN" altLang="zh-CN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sigreturn 系统调用通知处理完成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，内核恢复之前的 trap_context 和执行现场，进程从中断处继续执行。 </a:t>
            </a:r>
          </a:p>
        </p:txBody>
      </p:sp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5" name="直接连接符 4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直接连接符 5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8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" name="矩形 1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图片 3"/>
          <p:cNvPicPr>
            <a:picLocks noChangeAspect="1"/>
          </p:cNvPicPr>
          <p:nvPr userDrawn="1"/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19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10" name="图片 9">
            <a:extLst>
              <a:ext uri="{FF2B5EF4-FFF2-40B4-BE49-F238E27FC236}">
                <a16:creationId xmlns:a16="http://schemas.microsoft.com/office/drawing/2014/main" id="{F49D6B21-0E26-02F2-97C8-F37D78F94615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11450" y="1076964"/>
            <a:ext cx="4081795" cy="562479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19638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Part.3.5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网络设计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0" y="1119444"/>
            <a:ext cx="354538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网络总体设计</a:t>
            </a:r>
          </a:p>
        </p:txBody>
      </p:sp>
      <p:sp>
        <p:nvSpPr>
          <p:cNvPr id="3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5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6" name="矩形 15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7" name="直接连接符 16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8" name="图片 17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9" name="直接连接符 18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21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B74BA1F8-237A-0966-CC31-777E6EDE001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3789" y="1830828"/>
            <a:ext cx="11744422" cy="390772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381504" y="-4381501"/>
            <a:ext cx="342900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021550" y="2516182"/>
            <a:ext cx="2148897" cy="1912427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65080" y="3167744"/>
            <a:ext cx="178160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项目总览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9072" y="577488"/>
            <a:ext cx="4393855" cy="19643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249803" y="1141036"/>
            <a:ext cx="4481239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网络轮询数据收发</a:t>
            </a:r>
          </a:p>
        </p:txBody>
      </p:sp>
      <p:sp>
        <p:nvSpPr>
          <p:cNvPr id="5" name="剪去对角的矩形 5"/>
          <p:cNvSpPr/>
          <p:nvPr/>
        </p:nvSpPr>
        <p:spPr>
          <a:xfrm>
            <a:off x="7960566" y="1617107"/>
            <a:ext cx="3798781" cy="2181865"/>
          </a:xfrm>
          <a:prstGeom prst="snip2DiagRect">
            <a:avLst>
              <a:gd name="adj1" fmla="val 8229"/>
              <a:gd name="adj2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/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76395" y="2030837"/>
            <a:ext cx="3423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内核实现统一对网络设备抽象 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NetDevice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驱动设备通过实现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trait </a:t>
            </a:r>
            <a:r>
              <a:rPr lang="en-US" altLang="zh-CN" sz="16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NetDevice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将设备适配内核协议栈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剪去对角的矩形 5"/>
          <p:cNvSpPr/>
          <p:nvPr/>
        </p:nvSpPr>
        <p:spPr>
          <a:xfrm>
            <a:off x="7988771" y="4212702"/>
            <a:ext cx="3798781" cy="2062298"/>
          </a:xfrm>
          <a:prstGeom prst="snip2DiagRect">
            <a:avLst>
              <a:gd name="adj1" fmla="val 8229"/>
              <a:gd name="adj2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/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76395" y="4825394"/>
            <a:ext cx="3423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每个网络设备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poll_interfaces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对底层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RingBuffer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的轮询，进而通过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实现数据收发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" name="直接连接符 2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直接连接符 3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8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9" name="矩形 8"/>
          <p:cNvSpPr/>
          <p:nvPr/>
        </p:nvSpPr>
        <p:spPr>
          <a:xfrm>
            <a:off x="6622320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10" name="直接连接符 9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16" name="直接连接符 15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19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CC13EF0-A69F-8448-6F53-FA3A51A1C14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794" y="1742546"/>
            <a:ext cx="6978364" cy="439822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81788" y="3487703"/>
            <a:ext cx="102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Part.4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CD177-F59D-A378-58B4-82FB053E9E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EAADEC1A-86F3-936B-C0AB-76212E2665ED}"/>
              </a:ext>
            </a:extLst>
          </p:cNvPr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B1D1C388-0500-85CD-84A6-058A45297C12}"/>
              </a:ext>
            </a:extLst>
          </p:cNvPr>
          <p:cNvSpPr txBox="1"/>
          <p:nvPr/>
        </p:nvSpPr>
        <p:spPr>
          <a:xfrm>
            <a:off x="132283" y="1084838"/>
            <a:ext cx="2693467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eBPF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介绍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7EB2EBB7-4978-0EFB-27EF-8B333C830BAA}"/>
              </a:ext>
            </a:extLst>
          </p:cNvPr>
          <p:cNvSpPr txBox="1"/>
          <p:nvPr/>
        </p:nvSpPr>
        <p:spPr>
          <a:xfrm>
            <a:off x="425752" y="3344829"/>
            <a:ext cx="3606498" cy="487309"/>
          </a:xfrm>
          <a:prstGeom prst="rect">
            <a:avLst/>
          </a:prstGeom>
        </p:spPr>
        <p:txBody>
          <a:bodyPr>
            <a:noAutofit/>
          </a:bodyPr>
          <a:lstStyle/>
          <a:p>
            <a:pPr algn="l">
              <a:buClrTx/>
              <a:buSzTx/>
              <a:buFontTx/>
            </a:pPr>
            <a:r>
              <a:rPr lang="en-US" altLang="zh-CN" sz="2400" b="1" dirty="0" err="1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2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2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Extended Berkeley Packet Filter</a:t>
            </a:r>
            <a:r>
              <a:rPr lang="zh-CN" altLang="en-US" sz="12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</a:t>
            </a:r>
            <a:endParaRPr lang="en-US" altLang="zh-CN" sz="1600" b="1" dirty="0">
              <a:solidFill>
                <a:srgbClr val="3494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矩形 4">
            <a:extLst>
              <a:ext uri="{FF2B5EF4-FFF2-40B4-BE49-F238E27FC236}">
                <a16:creationId xmlns:a16="http://schemas.microsoft.com/office/drawing/2014/main" id="{433429C6-CC3C-96A9-41F2-F9D168962912}"/>
              </a:ext>
            </a:extLst>
          </p:cNvPr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D35DCCE-FB16-D4C4-F83A-1F07CABB781B}"/>
              </a:ext>
            </a:extLst>
          </p:cNvPr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03C80F69-C1D3-041D-43B6-E7C100D32A07}"/>
              </a:ext>
            </a:extLst>
          </p:cNvPr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>
            <a:extLst>
              <a:ext uri="{FF2B5EF4-FFF2-40B4-BE49-F238E27FC236}">
                <a16:creationId xmlns:a16="http://schemas.microsoft.com/office/drawing/2014/main" id="{097B997F-5368-2F32-4BC4-9D49A217DAB5}"/>
              </a:ext>
            </a:extLst>
          </p:cNvPr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D207B790-BC4C-E152-D82A-E4DE52939494}"/>
              </a:ext>
            </a:extLst>
          </p:cNvPr>
          <p:cNvSpPr/>
          <p:nvPr/>
        </p:nvSpPr>
        <p:spPr>
          <a:xfrm>
            <a:off x="830189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75A82F9F-4E8E-F5AC-BB85-FF8613810673}"/>
              </a:ext>
            </a:extLst>
          </p:cNvPr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89E09DD0-FAAB-EE0A-DB84-2782C7362B1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30" name="直接连接符 29">
            <a:extLst>
              <a:ext uri="{FF2B5EF4-FFF2-40B4-BE49-F238E27FC236}">
                <a16:creationId xmlns:a16="http://schemas.microsoft.com/office/drawing/2014/main" id="{B31ACEEF-B038-3C93-7EB7-0477B3CF5987}"/>
              </a:ext>
            </a:extLst>
          </p:cNvPr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>
            <a:extLst>
              <a:ext uri="{FF2B5EF4-FFF2-40B4-BE49-F238E27FC236}">
                <a16:creationId xmlns:a16="http://schemas.microsoft.com/office/drawing/2014/main" id="{65AA559D-E57A-43EA-D186-13699C104DE9}"/>
              </a:ext>
            </a:extLst>
          </p:cNvPr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32" name="TextBox 7">
            <a:extLst>
              <a:ext uri="{FF2B5EF4-FFF2-40B4-BE49-F238E27FC236}">
                <a16:creationId xmlns:a16="http://schemas.microsoft.com/office/drawing/2014/main" id="{D526CBA4-7E45-B005-4241-0F1FF65B3341}"/>
              </a:ext>
            </a:extLst>
          </p:cNvPr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9">
            <a:extLst>
              <a:ext uri="{FF2B5EF4-FFF2-40B4-BE49-F238E27FC236}">
                <a16:creationId xmlns:a16="http://schemas.microsoft.com/office/drawing/2014/main" id="{36F26C29-A702-68D2-660B-C91080A20438}"/>
              </a:ext>
            </a:extLst>
          </p:cNvPr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DB097D26-8068-6E70-020C-7F88C57F68F6}"/>
              </a:ext>
            </a:extLst>
          </p:cNvPr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9ED6F7B-2549-B8DB-87A5-A45315316C0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024" y="1337309"/>
            <a:ext cx="7582972" cy="3773428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0" name="文本框 9">
            <a:extLst>
              <a:ext uri="{FF2B5EF4-FFF2-40B4-BE49-F238E27FC236}">
                <a16:creationId xmlns:a16="http://schemas.microsoft.com/office/drawing/2014/main" id="{10649176-31DB-EB4E-801F-AFF211BBD8CF}"/>
              </a:ext>
            </a:extLst>
          </p:cNvPr>
          <p:cNvSpPr txBox="1"/>
          <p:nvPr/>
        </p:nvSpPr>
        <p:spPr>
          <a:xfrm>
            <a:off x="425752" y="1681563"/>
            <a:ext cx="20230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传统内核的挑战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B0F9C85-6ADB-CEBE-EFD8-D9B2B8E4A651}"/>
              </a:ext>
            </a:extLst>
          </p:cNvPr>
          <p:cNvSpPr txBox="1"/>
          <p:nvPr/>
        </p:nvSpPr>
        <p:spPr>
          <a:xfrm>
            <a:off x="767278" y="2119332"/>
            <a:ext cx="226556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稳定性要求极高</a:t>
            </a:r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928E2D2F-C59F-643B-78A5-1E5F63E1A5E7}"/>
              </a:ext>
            </a:extLst>
          </p:cNvPr>
          <p:cNvSpPr txBox="1"/>
          <p:nvPr/>
        </p:nvSpPr>
        <p:spPr>
          <a:xfrm>
            <a:off x="767278" y="2526323"/>
            <a:ext cx="192171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进化速度缓慢</a:t>
            </a: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48803FBB-0730-9CE0-224B-7CDD286F14C2}"/>
              </a:ext>
            </a:extLst>
          </p:cNvPr>
          <p:cNvSpPr txBox="1"/>
          <p:nvPr/>
        </p:nvSpPr>
        <p:spPr>
          <a:xfrm>
            <a:off x="767278" y="2933314"/>
            <a:ext cx="15146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创新受限</a:t>
            </a:r>
          </a:p>
        </p:txBody>
      </p:sp>
      <p:sp>
        <p:nvSpPr>
          <p:cNvPr id="26" name="文本框 25">
            <a:extLst>
              <a:ext uri="{FF2B5EF4-FFF2-40B4-BE49-F238E27FC236}">
                <a16:creationId xmlns:a16="http://schemas.microsoft.com/office/drawing/2014/main" id="{0215E3F3-0558-4E02-B18B-FD0486ACD1DF}"/>
              </a:ext>
            </a:extLst>
          </p:cNvPr>
          <p:cNvSpPr txBox="1"/>
          <p:nvPr/>
        </p:nvSpPr>
        <p:spPr>
          <a:xfrm>
            <a:off x="767278" y="3751820"/>
            <a:ext cx="3074472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buClrTx/>
              <a:buSzTx/>
              <a:buFontTx/>
            </a:pPr>
            <a:r>
              <a:rPr lang="en-US" altLang="zh-CN" sz="18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是一种运行在内核态的可编程执行环境，能够在</a:t>
            </a:r>
            <a:r>
              <a:rPr lang="zh-CN" altLang="en-US" sz="1800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不修改内核源码的情况下扩展内核功能。</a:t>
            </a:r>
            <a:endParaRPr lang="en-US" altLang="zh-CN" sz="1800" dirty="0">
              <a:solidFill>
                <a:srgbClr val="3494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597E9151-1530-02C3-CF9A-BE14E78E9559}"/>
              </a:ext>
            </a:extLst>
          </p:cNvPr>
          <p:cNvSpPr txBox="1"/>
          <p:nvPr/>
        </p:nvSpPr>
        <p:spPr>
          <a:xfrm>
            <a:off x="425753" y="5011301"/>
            <a:ext cx="1259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核心要点：</a:t>
            </a:r>
          </a:p>
        </p:txBody>
      </p:sp>
      <p:sp>
        <p:nvSpPr>
          <p:cNvPr id="37" name="文本框 36">
            <a:extLst>
              <a:ext uri="{FF2B5EF4-FFF2-40B4-BE49-F238E27FC236}">
                <a16:creationId xmlns:a16="http://schemas.microsoft.com/office/drawing/2014/main" id="{EB3344B8-C1CE-C878-A11E-D9B3D95C295E}"/>
              </a:ext>
            </a:extLst>
          </p:cNvPr>
          <p:cNvSpPr txBox="1"/>
          <p:nvPr/>
        </p:nvSpPr>
        <p:spPr>
          <a:xfrm>
            <a:off x="767278" y="5448484"/>
            <a:ext cx="107588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广泛应用：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主要应用于网络数据包过滤、性能分析和监控、安全监控防护、系统调用拦截等多种场景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75EB6C55-B77D-7BA9-697C-2847FD9980BC}"/>
              </a:ext>
            </a:extLst>
          </p:cNvPr>
          <p:cNvSpPr txBox="1"/>
          <p:nvPr/>
        </p:nvSpPr>
        <p:spPr>
          <a:xfrm>
            <a:off x="767278" y="5854889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开发优势：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高效、可扩展、安全的执行机制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C47458C1-AD5C-9FC8-6B06-08C437006836}"/>
              </a:ext>
            </a:extLst>
          </p:cNvPr>
          <p:cNvSpPr txBox="1"/>
          <p:nvPr/>
        </p:nvSpPr>
        <p:spPr>
          <a:xfrm>
            <a:off x="767278" y="6261294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技术突破：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即时加载、沙箱执行、细粒度控制</a:t>
            </a:r>
          </a:p>
        </p:txBody>
      </p:sp>
    </p:spTree>
    <p:extLst>
      <p:ext uri="{BB962C8B-B14F-4D97-AF65-F5344CB8AC3E}">
        <p14:creationId xmlns:p14="http://schemas.microsoft.com/office/powerpoint/2010/main" val="16683457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32283" y="1084838"/>
            <a:ext cx="2693467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ePBF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总体架构</a:t>
            </a:r>
          </a:p>
        </p:txBody>
      </p:sp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8" name="矩形 17"/>
          <p:cNvSpPr/>
          <p:nvPr/>
        </p:nvSpPr>
        <p:spPr>
          <a:xfrm>
            <a:off x="830189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30" name="直接连接符 29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32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9"/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376C2426-8D7E-C28F-9F59-B3905518160C}"/>
              </a:ext>
            </a:extLst>
          </p:cNvPr>
          <p:cNvSpPr txBox="1"/>
          <p:nvPr/>
        </p:nvSpPr>
        <p:spPr>
          <a:xfrm>
            <a:off x="630939" y="1588904"/>
            <a:ext cx="1109263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内核实现了一个功能完备的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框架，旨在为开发者提供高效、可扩展且安全的内核态执行机制。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9A47A9BF-55F5-9CC3-48A8-AC3FF8E297CD}"/>
              </a:ext>
            </a:extLst>
          </p:cNvPr>
          <p:cNvSpPr txBox="1"/>
          <p:nvPr/>
        </p:nvSpPr>
        <p:spPr>
          <a:xfrm>
            <a:off x="630939" y="2018299"/>
            <a:ext cx="125937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框架核心：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F806165-A2BE-2CA5-74C0-403CD895E5F7}"/>
              </a:ext>
            </a:extLst>
          </p:cNvPr>
          <p:cNvSpPr txBox="1"/>
          <p:nvPr/>
        </p:nvSpPr>
        <p:spPr>
          <a:xfrm>
            <a:off x="774700" y="2456011"/>
            <a:ext cx="314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控制中心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bpf系统调用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4462CEA9-3D05-7715-C11C-CBC1F7BEBA99}"/>
              </a:ext>
            </a:extLst>
          </p:cNvPr>
          <p:cNvSpPr txBox="1"/>
          <p:nvPr/>
        </p:nvSpPr>
        <p:spPr>
          <a:xfrm>
            <a:off x="4228994" y="2456011"/>
            <a:ext cx="303950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执行环境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5A53AD7B-CEAF-06CD-5402-CA52D9B705BA}"/>
              </a:ext>
            </a:extLst>
          </p:cNvPr>
          <p:cNvSpPr txBox="1"/>
          <p:nvPr/>
        </p:nvSpPr>
        <p:spPr>
          <a:xfrm>
            <a:off x="7704551" y="2456011"/>
            <a:ext cx="3149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ctr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执行流程：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事件触发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6" name="图片 25">
            <a:extLst>
              <a:ext uri="{FF2B5EF4-FFF2-40B4-BE49-F238E27FC236}">
                <a16:creationId xmlns:a16="http://schemas.microsoft.com/office/drawing/2014/main" id="{E9BA689C-121E-90FC-82A3-CFF1A3DDFA7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54648" y="2896089"/>
            <a:ext cx="8082703" cy="3746008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0" y="1089025"/>
            <a:ext cx="2962910" cy="578485"/>
          </a:xfrm>
          <a:prstGeom prst="rect">
            <a:avLst/>
          </a:prstGeom>
          <a:noFill/>
        </p:spPr>
        <p:txBody>
          <a:bodyPr wrap="square" lIns="0" tIns="48000" rIns="0" bIns="48000" rtlCol="0">
            <a:no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4.1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en-US" altLang="zh-CN" sz="1865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ePBF- </a:t>
            </a:r>
            <a:r>
              <a:rPr lang="zh-CN" altLang="en-US" sz="1865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核心实现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2874645" y="1947228"/>
            <a:ext cx="5344160" cy="1092200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统一的bpf()系统调用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管理eBPF的所有生命周期, 包含程序加载与管理, 数据存储与交互, 事件绑定, 内核数据探索等操作。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1079500" y="5703073"/>
            <a:ext cx="775970" cy="333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sp>
        <p:nvSpPr>
          <p:cNvPr id="27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4" name="文本框 3"/>
          <p:cNvSpPr txBox="1"/>
          <p:nvPr/>
        </p:nvSpPr>
        <p:spPr>
          <a:xfrm>
            <a:off x="3048000" y="3192780"/>
            <a:ext cx="6096000" cy="3067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zh-CN" altLang="zh-CN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</a:p>
        </p:txBody>
      </p:sp>
      <p:cxnSp>
        <p:nvCxnSpPr>
          <p:cNvPr id="25" name="直接连接符 24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直接连接符 25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7" name="矩形 36"/>
          <p:cNvSpPr/>
          <p:nvPr/>
        </p:nvSpPr>
        <p:spPr>
          <a:xfrm>
            <a:off x="830189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8" name="直接连接符 37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9" name="图片 3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40" name="直接连接符 39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42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TextBox 9"/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44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0304E01D-C423-5C8C-9EAE-0996AD81D2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25752" y="1991360"/>
            <a:ext cx="814033" cy="814033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9DFB2AC9-1C80-1A4C-9D9E-862882B34AA3}"/>
              </a:ext>
            </a:extLst>
          </p:cNvPr>
          <p:cNvSpPr txBox="1"/>
          <p:nvPr/>
        </p:nvSpPr>
        <p:spPr>
          <a:xfrm>
            <a:off x="1234573" y="2213710"/>
            <a:ext cx="16446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BPF系统调用</a:t>
            </a:r>
            <a:endParaRPr lang="zh-CN" altLang="en-US" b="1" dirty="0"/>
          </a:p>
        </p:txBody>
      </p:sp>
      <p:cxnSp>
        <p:nvCxnSpPr>
          <p:cNvPr id="10" name="直接连接符 9">
            <a:extLst>
              <a:ext uri="{FF2B5EF4-FFF2-40B4-BE49-F238E27FC236}">
                <a16:creationId xmlns:a16="http://schemas.microsoft.com/office/drawing/2014/main" id="{4B145C18-165A-060F-54A4-43F851CF9C74}"/>
              </a:ext>
            </a:extLst>
          </p:cNvPr>
          <p:cNvCxnSpPr>
            <a:cxnSpLocks/>
          </p:cNvCxnSpPr>
          <p:nvPr/>
        </p:nvCxnSpPr>
        <p:spPr>
          <a:xfrm>
            <a:off x="512127" y="3200669"/>
            <a:ext cx="11218637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图片 21">
            <a:extLst>
              <a:ext uri="{FF2B5EF4-FFF2-40B4-BE49-F238E27FC236}">
                <a16:creationId xmlns:a16="http://schemas.microsoft.com/office/drawing/2014/main" id="{F3D55C76-678A-C284-67A9-B1E5D45BD2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5752" y="3538276"/>
            <a:ext cx="814032" cy="814032"/>
          </a:xfrm>
          <a:prstGeom prst="rect">
            <a:avLst/>
          </a:prstGeom>
        </p:spPr>
      </p:pic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A64B55DE-6AED-EAAA-8077-B762EBE03458}"/>
              </a:ext>
            </a:extLst>
          </p:cNvPr>
          <p:cNvCxnSpPr>
            <a:cxnSpLocks/>
          </p:cNvCxnSpPr>
          <p:nvPr/>
        </p:nvCxnSpPr>
        <p:spPr>
          <a:xfrm>
            <a:off x="425752" y="4967410"/>
            <a:ext cx="11245548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本框 27">
            <a:extLst>
              <a:ext uri="{FF2B5EF4-FFF2-40B4-BE49-F238E27FC236}">
                <a16:creationId xmlns:a16="http://schemas.microsoft.com/office/drawing/2014/main" id="{8B4A030B-92FA-5A72-AA2E-AE4798078FBD}"/>
              </a:ext>
            </a:extLst>
          </p:cNvPr>
          <p:cNvSpPr txBox="1"/>
          <p:nvPr/>
        </p:nvSpPr>
        <p:spPr>
          <a:xfrm>
            <a:off x="1300295" y="3760626"/>
            <a:ext cx="150862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dirty="0"/>
          </a:p>
        </p:txBody>
      </p:sp>
      <p:pic>
        <p:nvPicPr>
          <p:cNvPr id="32" name="图片 31">
            <a:extLst>
              <a:ext uri="{FF2B5EF4-FFF2-40B4-BE49-F238E27FC236}">
                <a16:creationId xmlns:a16="http://schemas.microsoft.com/office/drawing/2014/main" id="{38BB1633-34A2-3E14-416D-78C02CBF6FA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8778" y="5296056"/>
            <a:ext cx="814033" cy="814033"/>
          </a:xfrm>
          <a:prstGeom prst="rect">
            <a:avLst/>
          </a:prstGeom>
        </p:spPr>
      </p:pic>
      <p:sp>
        <p:nvSpPr>
          <p:cNvPr id="45" name="文本框 44">
            <a:extLst>
              <a:ext uri="{FF2B5EF4-FFF2-40B4-BE49-F238E27FC236}">
                <a16:creationId xmlns:a16="http://schemas.microsoft.com/office/drawing/2014/main" id="{A357870F-3216-3DBA-8AE5-BEAF0BC94FDC}"/>
              </a:ext>
            </a:extLst>
          </p:cNvPr>
          <p:cNvSpPr txBox="1"/>
          <p:nvPr/>
        </p:nvSpPr>
        <p:spPr>
          <a:xfrm>
            <a:off x="1300295" y="5518407"/>
            <a:ext cx="112395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事件触发</a:t>
            </a:r>
          </a:p>
        </p:txBody>
      </p:sp>
      <p:sp>
        <p:nvSpPr>
          <p:cNvPr id="54" name="文本框 53">
            <a:extLst>
              <a:ext uri="{FF2B5EF4-FFF2-40B4-BE49-F238E27FC236}">
                <a16:creationId xmlns:a16="http://schemas.microsoft.com/office/drawing/2014/main" id="{0B7742EB-FF93-B549-6C8F-FAA3B081EBB0}"/>
              </a:ext>
            </a:extLst>
          </p:cNvPr>
          <p:cNvSpPr txBox="1"/>
          <p:nvPr/>
        </p:nvSpPr>
        <p:spPr>
          <a:xfrm>
            <a:off x="2825752" y="5232781"/>
            <a:ext cx="5273194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当内核事件触发时，系统通过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BPF Link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快速查询是否绑定到了该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事件点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。如果找到该事件点，则启动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虚拟机执行用户代码</a:t>
            </a:r>
          </a:p>
        </p:txBody>
      </p:sp>
      <p:sp>
        <p:nvSpPr>
          <p:cNvPr id="68" name="文本框 67">
            <a:extLst>
              <a:ext uri="{FF2B5EF4-FFF2-40B4-BE49-F238E27FC236}">
                <a16:creationId xmlns:a16="http://schemas.microsoft.com/office/drawing/2014/main" id="{DF5BF00C-D66E-BE87-1B07-F6D971417E4F}"/>
              </a:ext>
            </a:extLst>
          </p:cNvPr>
          <p:cNvSpPr txBox="1"/>
          <p:nvPr/>
        </p:nvSpPr>
        <p:spPr>
          <a:xfrm>
            <a:off x="2881138" y="3499485"/>
            <a:ext cx="5151959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虚拟机由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寄存器、执行器和 </a:t>
            </a: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构成。它提供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11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64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位寄存器，用于参数传递、结果返回和栈访问。执行器支持 解释执行 和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JIT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编译。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Maps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则作为内核与用户空间共享的数据结构。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C317EBAF-1AA9-2901-8486-60A3D40EE7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3079" y="1378658"/>
            <a:ext cx="2575509" cy="1653332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448AF095-9A29-215F-A94E-D525F125D62D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18805" y="5454305"/>
            <a:ext cx="3630148" cy="497533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87943548-CBA5-13FD-7ED0-BCC195B27FF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5880" y="3447691"/>
            <a:ext cx="2929905" cy="136453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6000"/>
    </mc:Choice>
    <mc:Fallback xmlns="">
      <p:transition spd="slow"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74428" y="1554719"/>
            <a:ext cx="31004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9255" y="1098915"/>
            <a:ext cx="29916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硬件适配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上板启动适配</a:t>
            </a:r>
          </a:p>
        </p:txBody>
      </p:sp>
      <p:sp>
        <p:nvSpPr>
          <p:cNvPr id="30" name="矩形 4"/>
          <p:cNvSpPr/>
          <p:nvPr/>
        </p:nvSpPr>
        <p:spPr>
          <a:xfrm>
            <a:off x="-1" y="-14647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18" name="文本框 17"/>
          <p:cNvSpPr txBox="1"/>
          <p:nvPr/>
        </p:nvSpPr>
        <p:spPr>
          <a:xfrm>
            <a:off x="519255" y="1733193"/>
            <a:ext cx="263771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Visionfive2</a:t>
            </a:r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启动适配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574429" y="2280997"/>
            <a:ext cx="58436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由于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VisionFive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与标准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QEMU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不同的内存布局设计，因而系统在启动页表中采用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双重映射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策略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2" name="矩形 1"/>
          <p:cNvSpPr/>
          <p:nvPr/>
        </p:nvSpPr>
        <p:spPr>
          <a:xfrm>
            <a:off x="830189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6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9"/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3182FB5E-A089-5AD7-ECFB-4711B572FF0E}"/>
              </a:ext>
            </a:extLst>
          </p:cNvPr>
          <p:cNvSpPr txBox="1"/>
          <p:nvPr/>
        </p:nvSpPr>
        <p:spPr>
          <a:xfrm>
            <a:off x="623374" y="3095906"/>
            <a:ext cx="1391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恒等映射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BC7AF71B-9258-5170-801B-DEBB58B87394}"/>
              </a:ext>
            </a:extLst>
          </p:cNvPr>
          <p:cNvSpPr txBox="1"/>
          <p:nvPr/>
        </p:nvSpPr>
        <p:spPr>
          <a:xfrm>
            <a:off x="841911" y="3465238"/>
            <a:ext cx="4880709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确保了在虚拟内存系统启用的初始阶段，当前正在执行的代码和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MMIO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寄存器仍能通过原始的物理地址正常访问，避免了地址空间切换过程中的执行异常。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/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3A69F2-382C-F24D-8DA3-B4A9820CE08C}"/>
              </a:ext>
            </a:extLst>
          </p:cNvPr>
          <p:cNvSpPr txBox="1"/>
          <p:nvPr/>
        </p:nvSpPr>
        <p:spPr>
          <a:xfrm>
            <a:off x="574429" y="4834145"/>
            <a:ext cx="16592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Wingdings" panose="05000000000000000000" pitchFamily="2" charset="2"/>
              <a:buChar char="l"/>
            </a:pPr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高地址映射</a:t>
            </a:r>
            <a:endParaRPr lang="zh-CN" altLang="en-US" b="1" dirty="0"/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0B23A02-F071-002E-BDFE-726A1E20F80F}"/>
              </a:ext>
            </a:extLst>
          </p:cNvPr>
          <p:cNvSpPr txBox="1"/>
          <p:nvPr/>
        </p:nvSpPr>
        <p:spPr>
          <a:xfrm>
            <a:off x="841911" y="5203477"/>
            <a:ext cx="4880708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建立标准的内核虚拟地址空间布局，使得内核能够在统一的虚拟地址空间中管理代码、数据和硬件资源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F4A4C670-6E0E-BC40-67DE-EC994275A66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5026" y="1290884"/>
            <a:ext cx="5191125" cy="5219700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74428" y="1554719"/>
            <a:ext cx="310042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19255" y="1098915"/>
            <a:ext cx="29916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硬件适配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上板启动适配</a:t>
            </a:r>
          </a:p>
        </p:txBody>
      </p:sp>
      <p:sp>
        <p:nvSpPr>
          <p:cNvPr id="30" name="矩形 4"/>
          <p:cNvSpPr/>
          <p:nvPr/>
        </p:nvSpPr>
        <p:spPr>
          <a:xfrm>
            <a:off x="-1" y="-14647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24" name="文本框 23"/>
          <p:cNvSpPr txBox="1"/>
          <p:nvPr/>
        </p:nvSpPr>
        <p:spPr>
          <a:xfrm>
            <a:off x="519255" y="1724301"/>
            <a:ext cx="23791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la2k1000</a:t>
            </a:r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启动适配</a:t>
            </a:r>
          </a:p>
        </p:txBody>
      </p:sp>
      <p:sp>
        <p:nvSpPr>
          <p:cNvPr id="25" name="文本框 24"/>
          <p:cNvSpPr txBox="1"/>
          <p:nvPr/>
        </p:nvSpPr>
        <p:spPr>
          <a:xfrm>
            <a:off x="574427" y="2773869"/>
            <a:ext cx="40512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中采用先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配置映射窗口再执行跳转的策略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，主要是为了避免程序执行过程中出现地址空间访问异常。</a:t>
            </a:r>
          </a:p>
        </p:txBody>
      </p:sp>
      <p:sp>
        <p:nvSpPr>
          <p:cNvPr id="48" name="文本框 47"/>
          <p:cNvSpPr txBox="1"/>
          <p:nvPr/>
        </p:nvSpPr>
        <p:spPr>
          <a:xfrm>
            <a:off x="574427" y="4715989"/>
            <a:ext cx="405129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会执行指令的模拟执行过程，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将原本的单个不对齐访存操作分解为多个字节级别的对齐访存操作，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通过软件方式完成数据的读取或写入。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5615796" y="14828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8" name="矩形 17"/>
          <p:cNvSpPr/>
          <p:nvPr/>
        </p:nvSpPr>
        <p:spPr>
          <a:xfrm>
            <a:off x="830189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4" name="直接连接符 3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6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9"/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F537293D-2428-29B7-09ED-67E0E1721934}"/>
              </a:ext>
            </a:extLst>
          </p:cNvPr>
          <p:cNvSpPr txBox="1"/>
          <p:nvPr/>
        </p:nvSpPr>
        <p:spPr>
          <a:xfrm>
            <a:off x="574427" y="2396801"/>
            <a:ext cx="1840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缓存一致性问题</a:t>
            </a:r>
            <a:endParaRPr lang="zh-CN" altLang="en-US" b="1" dirty="0"/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EE9BC7B6-59AF-AD60-92CC-89DDAB4350DE}"/>
              </a:ext>
            </a:extLst>
          </p:cNvPr>
          <p:cNvSpPr txBox="1"/>
          <p:nvPr/>
        </p:nvSpPr>
        <p:spPr>
          <a:xfrm>
            <a:off x="574427" y="4346657"/>
            <a:ext cx="1840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不对齐访存问题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8D51E33F-553A-CB45-4615-CDD77E5F6E3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097" y="1439754"/>
            <a:ext cx="7423552" cy="4476564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72401" y="1546093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0" y="1097246"/>
            <a:ext cx="338692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4.2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硬件适配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驱动适配</a:t>
            </a:r>
          </a:p>
        </p:txBody>
      </p:sp>
      <p:sp>
        <p:nvSpPr>
          <p:cNvPr id="30" name="矩形 4"/>
          <p:cNvSpPr/>
          <p:nvPr/>
        </p:nvSpPr>
        <p:spPr>
          <a:xfrm>
            <a:off x="-1" y="-14647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8" name="文本框 7"/>
          <p:cNvSpPr txBox="1"/>
          <p:nvPr/>
        </p:nvSpPr>
        <p:spPr>
          <a:xfrm>
            <a:off x="849331" y="2734944"/>
            <a:ext cx="5190471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系统实现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visionfive2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网卡驱动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curl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多个网络操作。驱动设计秉持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低耦合度原则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可以与多款内核适配，现已开源。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849331" y="3724664"/>
            <a:ext cx="519047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系统借助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la2000_driver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依赖库支持龙芯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2k1000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网卡。系统优化了依赖库描述符分配机制，以减少由于地址未对齐，错误地址导致总线卡死</a:t>
            </a:r>
          </a:p>
        </p:txBody>
      </p:sp>
      <p:sp>
        <p:nvSpPr>
          <p:cNvPr id="20" name="文本框 19"/>
          <p:cNvSpPr txBox="1"/>
          <p:nvPr/>
        </p:nvSpPr>
        <p:spPr>
          <a:xfrm>
            <a:off x="526086" y="2271562"/>
            <a:ext cx="17235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网卡驱动适配</a:t>
            </a: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599790" y="1928182"/>
            <a:ext cx="5239670" cy="3576166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572135" y="4847320"/>
            <a:ext cx="179087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Sd</a:t>
            </a:r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卡驱动适配</a:t>
            </a:r>
          </a:p>
        </p:txBody>
      </p:sp>
      <p:cxnSp>
        <p:nvCxnSpPr>
          <p:cNvPr id="12" name="直接连接符 1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8" name="矩形 17"/>
          <p:cNvSpPr/>
          <p:nvPr/>
        </p:nvSpPr>
        <p:spPr>
          <a:xfrm>
            <a:off x="830189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/>
          <p:cNvPicPr>
            <a:picLocks noChangeAspect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" name="直接连接符 1"/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/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7" name="TextBox 7"/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/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7" name="文本框 16"/>
          <p:cNvSpPr txBox="1"/>
          <p:nvPr/>
        </p:nvSpPr>
        <p:spPr>
          <a:xfrm>
            <a:off x="572135" y="16922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系统通过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扫描设备树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动态获取设备信息</a:t>
            </a:r>
          </a:p>
        </p:txBody>
      </p:sp>
      <p:sp>
        <p:nvSpPr>
          <p:cNvPr id="23" name="文本框 22"/>
          <p:cNvSpPr txBox="1"/>
          <p:nvPr/>
        </p:nvSpPr>
        <p:spPr>
          <a:xfrm>
            <a:off x="849331" y="5311907"/>
            <a:ext cx="5190471" cy="1476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系统运行在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LoongArch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/RISC-V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等现代架构的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Supervisor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）态。为了快速实现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SD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卡支持，本驱动适配基于开源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SD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驱动库进行移植，结合系统特性，保证在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态下稳定访问硬件。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ym typeface="+mn-ea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EF428F-7B08-CB40-409C-F8DE114136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74FA4A04-FCF9-2E65-24B4-CAACAEEEE834}"/>
              </a:ext>
            </a:extLst>
          </p:cNvPr>
          <p:cNvCxnSpPr/>
          <p:nvPr/>
        </p:nvCxnSpPr>
        <p:spPr>
          <a:xfrm>
            <a:off x="572401" y="1546093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BFF5324B-20F5-ED24-3B9A-F2D586F317AA}"/>
              </a:ext>
            </a:extLst>
          </p:cNvPr>
          <p:cNvSpPr txBox="1"/>
          <p:nvPr/>
        </p:nvSpPr>
        <p:spPr>
          <a:xfrm>
            <a:off x="0" y="1097246"/>
            <a:ext cx="338692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Backtrace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4">
            <a:extLst>
              <a:ext uri="{FF2B5EF4-FFF2-40B4-BE49-F238E27FC236}">
                <a16:creationId xmlns:a16="http://schemas.microsoft.com/office/drawing/2014/main" id="{67BBE7CC-4E2A-E2A2-73F9-309C7C5958B1}"/>
              </a:ext>
            </a:extLst>
          </p:cNvPr>
          <p:cNvSpPr/>
          <p:nvPr/>
        </p:nvSpPr>
        <p:spPr>
          <a:xfrm>
            <a:off x="-1" y="-14647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20" name="文本框 19">
            <a:extLst>
              <a:ext uri="{FF2B5EF4-FFF2-40B4-BE49-F238E27FC236}">
                <a16:creationId xmlns:a16="http://schemas.microsoft.com/office/drawing/2014/main" id="{B5F44D50-4BD3-403D-F752-190B5A407A41}"/>
              </a:ext>
            </a:extLst>
          </p:cNvPr>
          <p:cNvSpPr txBox="1"/>
          <p:nvPr/>
        </p:nvSpPr>
        <p:spPr>
          <a:xfrm>
            <a:off x="573647" y="2311040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核心作用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F1CBD62-59D0-6287-4D45-AEE18F97E75F}"/>
              </a:ext>
            </a:extLst>
          </p:cNvPr>
          <p:cNvSpPr txBox="1"/>
          <p:nvPr/>
        </p:nvSpPr>
        <p:spPr>
          <a:xfrm>
            <a:off x="572135" y="4589812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实现原理</a:t>
            </a:r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1FADE0F7-3DCB-42EE-1A21-7C8B1602711D}"/>
              </a:ext>
            </a:extLst>
          </p:cNvPr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159AFE5F-BF60-4EED-7AAB-AD51D3BFEDC9}"/>
              </a:ext>
            </a:extLst>
          </p:cNvPr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>
            <a:extLst>
              <a:ext uri="{FF2B5EF4-FFF2-40B4-BE49-F238E27FC236}">
                <a16:creationId xmlns:a16="http://schemas.microsoft.com/office/drawing/2014/main" id="{75BD4BB6-74B9-B840-DBEF-410AC4FBB19A}"/>
              </a:ext>
            </a:extLst>
          </p:cNvPr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85DCD791-C0CF-B9D3-B876-65B2C851CA61}"/>
              </a:ext>
            </a:extLst>
          </p:cNvPr>
          <p:cNvSpPr/>
          <p:nvPr/>
        </p:nvSpPr>
        <p:spPr>
          <a:xfrm>
            <a:off x="830189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4D0DECE8-9A46-2ACF-9A0F-916F11AEE772}"/>
              </a:ext>
            </a:extLst>
          </p:cNvPr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86CB3AF5-DF73-6D59-FA78-16C3F75FB6E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4119A7CD-7951-221A-F9AA-F1605A5A0696}"/>
              </a:ext>
            </a:extLst>
          </p:cNvPr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C8113135-8327-311C-F5F3-5185AE952FE7}"/>
              </a:ext>
            </a:extLst>
          </p:cNvPr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70BD989F-B71D-57E1-30CA-6DA4C776F006}"/>
              </a:ext>
            </a:extLst>
          </p:cNvPr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A69ED68A-5AFC-1FFC-0F34-D3B273DE7FBC}"/>
              </a:ext>
            </a:extLst>
          </p:cNvPr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2DC8893C-D656-948F-F46C-5F041E976780}"/>
              </a:ext>
            </a:extLst>
          </p:cNvPr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56640A1E-5C2E-E377-4E97-07079F4B527F}"/>
              </a:ext>
            </a:extLst>
          </p:cNvPr>
          <p:cNvSpPr txBox="1"/>
          <p:nvPr/>
        </p:nvSpPr>
        <p:spPr>
          <a:xfrm>
            <a:off x="572135" y="1657034"/>
            <a:ext cx="544614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函数调用链的追溯记录：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显示程序执行到当前位置的完整调用路径</a:t>
            </a: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8B58EF7-A58D-B44A-B270-EA69A9C91AC9}"/>
              </a:ext>
            </a:extLst>
          </p:cNvPr>
          <p:cNvSpPr txBox="1"/>
          <p:nvPr/>
        </p:nvSpPr>
        <p:spPr>
          <a:xfrm>
            <a:off x="915912" y="2711150"/>
            <a:ext cx="4648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故障定位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：内核崩溃时准确定位问题源头 </a:t>
            </a:r>
          </a:p>
        </p:txBody>
      </p:sp>
      <p:sp>
        <p:nvSpPr>
          <p:cNvPr id="25" name="文本框 24">
            <a:extLst>
              <a:ext uri="{FF2B5EF4-FFF2-40B4-BE49-F238E27FC236}">
                <a16:creationId xmlns:a16="http://schemas.microsoft.com/office/drawing/2014/main" id="{1CF72EA7-0F49-D212-ACD4-0CA9285581D1}"/>
              </a:ext>
            </a:extLst>
          </p:cNvPr>
          <p:cNvSpPr txBox="1"/>
          <p:nvPr/>
        </p:nvSpPr>
        <p:spPr>
          <a:xfrm>
            <a:off x="915912" y="3085921"/>
            <a:ext cx="51254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  <a:tabLst/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调试支持：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追踪函数调用关系，分析执行流程 </a:t>
            </a:r>
          </a:p>
        </p:txBody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D85EB75-CCDB-79A0-77B9-19475FA66158}"/>
              </a:ext>
            </a:extLst>
          </p:cNvPr>
          <p:cNvSpPr txBox="1"/>
          <p:nvPr/>
        </p:nvSpPr>
        <p:spPr>
          <a:xfrm>
            <a:off x="849331" y="5037198"/>
            <a:ext cx="1076757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栈帧遍历：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 Pointer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Return Address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）寄存器回溯调用链</a:t>
            </a:r>
          </a:p>
        </p:txBody>
      </p:sp>
      <p:sp>
        <p:nvSpPr>
          <p:cNvPr id="28" name="Rectangle 2">
            <a:extLst>
              <a:ext uri="{FF2B5EF4-FFF2-40B4-BE49-F238E27FC236}">
                <a16:creationId xmlns:a16="http://schemas.microsoft.com/office/drawing/2014/main" id="{73CE7254-938A-23A5-445F-3E264635EA9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339871" y="5801915"/>
            <a:ext cx="6271136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遍历过程：FP → 上一层栈帧 → 提取RA → 重复直到栈底 </a:t>
            </a:r>
          </a:p>
        </p:txBody>
      </p:sp>
      <p:sp>
        <p:nvSpPr>
          <p:cNvPr id="32" name="文本框 31">
            <a:extLst>
              <a:ext uri="{FF2B5EF4-FFF2-40B4-BE49-F238E27FC236}">
                <a16:creationId xmlns:a16="http://schemas.microsoft.com/office/drawing/2014/main" id="{20BB9C42-AC39-A4E7-532A-87C2DD55751C}"/>
              </a:ext>
            </a:extLst>
          </p:cNvPr>
          <p:cNvSpPr txBox="1"/>
          <p:nvPr/>
        </p:nvSpPr>
        <p:spPr>
          <a:xfrm>
            <a:off x="1339871" y="5391422"/>
            <a:ext cx="36474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FP寄存器：指向当前栈帧的基地址 </a:t>
            </a:r>
          </a:p>
        </p:txBody>
      </p:sp>
      <p:sp>
        <p:nvSpPr>
          <p:cNvPr id="36" name="文本框 35">
            <a:extLst>
              <a:ext uri="{FF2B5EF4-FFF2-40B4-BE49-F238E27FC236}">
                <a16:creationId xmlns:a16="http://schemas.microsoft.com/office/drawing/2014/main" id="{1AB9EFE4-EEAD-E6CF-7B12-DE9E5E21FC6B}"/>
              </a:ext>
            </a:extLst>
          </p:cNvPr>
          <p:cNvSpPr txBox="1"/>
          <p:nvPr/>
        </p:nvSpPr>
        <p:spPr>
          <a:xfrm>
            <a:off x="5480517" y="5411969"/>
            <a:ext cx="431327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RA寄存器：保存函数返回地址 </a:t>
            </a:r>
          </a:p>
        </p:txBody>
      </p:sp>
      <p:pic>
        <p:nvPicPr>
          <p:cNvPr id="38" name="图片 37">
            <a:extLst>
              <a:ext uri="{FF2B5EF4-FFF2-40B4-BE49-F238E27FC236}">
                <a16:creationId xmlns:a16="http://schemas.microsoft.com/office/drawing/2014/main" id="{8D95A709-F044-E2B8-A95D-534232D8B3B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173724" y="1603779"/>
            <a:ext cx="5589437" cy="3170315"/>
          </a:xfrm>
          <a:prstGeom prst="rect">
            <a:avLst/>
          </a:prstGeom>
        </p:spPr>
      </p:pic>
      <p:sp>
        <p:nvSpPr>
          <p:cNvPr id="40" name="文本框 39">
            <a:extLst>
              <a:ext uri="{FF2B5EF4-FFF2-40B4-BE49-F238E27FC236}">
                <a16:creationId xmlns:a16="http://schemas.microsoft.com/office/drawing/2014/main" id="{695C3DEF-057D-A629-C50A-6A529AEE883A}"/>
              </a:ext>
            </a:extLst>
          </p:cNvPr>
          <p:cNvSpPr txBox="1"/>
          <p:nvPr/>
        </p:nvSpPr>
        <p:spPr>
          <a:xfrm>
            <a:off x="914400" y="6232956"/>
            <a:ext cx="913223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符号解析：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编译时建立地址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函数名映射表，运行时通过二分查找快速定位函数名</a:t>
            </a:r>
          </a:p>
        </p:txBody>
      </p:sp>
      <p:sp>
        <p:nvSpPr>
          <p:cNvPr id="41" name="文本框 40">
            <a:extLst>
              <a:ext uri="{FF2B5EF4-FFF2-40B4-BE49-F238E27FC236}">
                <a16:creationId xmlns:a16="http://schemas.microsoft.com/office/drawing/2014/main" id="{D3AB21E1-86E0-4A57-774C-F595029E911C}"/>
              </a:ext>
            </a:extLst>
          </p:cNvPr>
          <p:cNvSpPr txBox="1"/>
          <p:nvPr/>
        </p:nvSpPr>
        <p:spPr>
          <a:xfrm>
            <a:off x="572135" y="3452457"/>
            <a:ext cx="121058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20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触发方式</a:t>
            </a: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C2585126-77D8-4ABE-7743-F058B262B5C1}"/>
              </a:ext>
            </a:extLst>
          </p:cNvPr>
          <p:cNvSpPr txBox="1"/>
          <p:nvPr/>
        </p:nvSpPr>
        <p:spPr>
          <a:xfrm>
            <a:off x="915912" y="3812255"/>
            <a:ext cx="464820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自动触发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panic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3" name="文本框 42">
            <a:extLst>
              <a:ext uri="{FF2B5EF4-FFF2-40B4-BE49-F238E27FC236}">
                <a16:creationId xmlns:a16="http://schemas.microsoft.com/office/drawing/2014/main" id="{F987A4B6-C00B-2DCB-6378-345D5E2E4628}"/>
              </a:ext>
            </a:extLst>
          </p:cNvPr>
          <p:cNvSpPr txBox="1"/>
          <p:nvPr/>
        </p:nvSpPr>
        <p:spPr>
          <a:xfrm>
            <a:off x="915912" y="4187026"/>
            <a:ext cx="45704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手动调用</a:t>
            </a: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dump_backtrace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()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5438066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DE534A-8CDF-9BCF-EF1B-5CB95C4D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5BE166E7-E7E6-D54F-7905-D6DD90681B90}"/>
              </a:ext>
            </a:extLst>
          </p:cNvPr>
          <p:cNvCxnSpPr/>
          <p:nvPr/>
        </p:nvCxnSpPr>
        <p:spPr>
          <a:xfrm>
            <a:off x="572401" y="1546093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543D7EC7-C41C-22F3-81B4-B0F80BB34C98}"/>
              </a:ext>
            </a:extLst>
          </p:cNvPr>
          <p:cNvSpPr txBox="1"/>
          <p:nvPr/>
        </p:nvSpPr>
        <p:spPr>
          <a:xfrm>
            <a:off x="0" y="1097246"/>
            <a:ext cx="338692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4.3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功能演示</a:t>
            </a:r>
          </a:p>
        </p:txBody>
      </p:sp>
      <p:sp>
        <p:nvSpPr>
          <p:cNvPr id="30" name="矩形 4">
            <a:extLst>
              <a:ext uri="{FF2B5EF4-FFF2-40B4-BE49-F238E27FC236}">
                <a16:creationId xmlns:a16="http://schemas.microsoft.com/office/drawing/2014/main" id="{226D599C-535F-CC24-DAFE-E09C694CFAC4}"/>
              </a:ext>
            </a:extLst>
          </p:cNvPr>
          <p:cNvSpPr/>
          <p:nvPr/>
        </p:nvSpPr>
        <p:spPr>
          <a:xfrm>
            <a:off x="-1" y="-14647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5E19B9C0-B0FC-04B3-79D8-B8B6F628E226}"/>
              </a:ext>
            </a:extLst>
          </p:cNvPr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BB3CCCDC-5BAA-DF7E-5EDC-0E5A63E696F7}"/>
              </a:ext>
            </a:extLst>
          </p:cNvPr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1">
            <a:extLst>
              <a:ext uri="{FF2B5EF4-FFF2-40B4-BE49-F238E27FC236}">
                <a16:creationId xmlns:a16="http://schemas.microsoft.com/office/drawing/2014/main" id="{5264A15F-A917-AEBF-7EB9-C8D5B6F61A27}"/>
              </a:ext>
            </a:extLst>
          </p:cNvPr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8" name="矩形 17">
            <a:extLst>
              <a:ext uri="{FF2B5EF4-FFF2-40B4-BE49-F238E27FC236}">
                <a16:creationId xmlns:a16="http://schemas.microsoft.com/office/drawing/2014/main" id="{3EB882CE-8D7B-9F7A-F90C-F66DAED08DF5}"/>
              </a:ext>
            </a:extLst>
          </p:cNvPr>
          <p:cNvSpPr/>
          <p:nvPr/>
        </p:nvSpPr>
        <p:spPr>
          <a:xfrm>
            <a:off x="830189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F6801EC4-0FF9-3D09-8DCE-17B7DE023B4A}"/>
              </a:ext>
            </a:extLst>
          </p:cNvPr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1D09DC2E-18E7-E384-E443-7872EEB0B849}"/>
              </a:ext>
            </a:extLst>
          </p:cNvPr>
          <p:cNvPicPr>
            <a:picLocks noChangeAspect="1"/>
          </p:cNvPicPr>
          <p:nvPr userDrawn="1"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181DCA19-76FB-A945-4653-8A1AC9E3CB60}"/>
              </a:ext>
            </a:extLst>
          </p:cNvPr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B28D4806-9908-5C7F-9674-210A609C6107}"/>
              </a:ext>
            </a:extLst>
          </p:cNvPr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6DFAB4F8-DDDD-BD8E-3115-6C5D37C0DEBE}"/>
              </a:ext>
            </a:extLst>
          </p:cNvPr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0DD43AD0-5F92-2829-7DB2-2458E4FA2B16}"/>
              </a:ext>
            </a:extLst>
          </p:cNvPr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ACEDC178-05E8-AE0F-DE09-0617299BD140}"/>
              </a:ext>
            </a:extLst>
          </p:cNvPr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3" name="学论网-www.xuelun.me">
            <a:extLst>
              <a:ext uri="{FF2B5EF4-FFF2-40B4-BE49-F238E27FC236}">
                <a16:creationId xmlns:a16="http://schemas.microsoft.com/office/drawing/2014/main" id="{F0F829DB-6A9D-9AF9-EE74-DE627A8B22AA}"/>
              </a:ext>
            </a:extLst>
          </p:cNvPr>
          <p:cNvSpPr txBox="1"/>
          <p:nvPr/>
        </p:nvSpPr>
        <p:spPr>
          <a:xfrm>
            <a:off x="908854" y="2634764"/>
            <a:ext cx="97209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学论网-www.xuelun.me">
            <a:extLst>
              <a:ext uri="{FF2B5EF4-FFF2-40B4-BE49-F238E27FC236}">
                <a16:creationId xmlns:a16="http://schemas.microsoft.com/office/drawing/2014/main" id="{FC074DAC-074E-6742-4234-41E7DAFDDA52}"/>
              </a:ext>
            </a:extLst>
          </p:cNvPr>
          <p:cNvSpPr txBox="1"/>
          <p:nvPr/>
        </p:nvSpPr>
        <p:spPr>
          <a:xfrm>
            <a:off x="10551146" y="2634764"/>
            <a:ext cx="972092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</a:p>
        </p:txBody>
      </p:sp>
      <p:sp>
        <p:nvSpPr>
          <p:cNvPr id="19" name="学论网-www.xuelun.me">
            <a:extLst>
              <a:ext uri="{FF2B5EF4-FFF2-40B4-BE49-F238E27FC236}">
                <a16:creationId xmlns:a16="http://schemas.microsoft.com/office/drawing/2014/main" id="{DAABFB7E-4A12-19AB-A0E1-9C82DF8F8319}"/>
              </a:ext>
            </a:extLst>
          </p:cNvPr>
          <p:cNvSpPr txBox="1"/>
          <p:nvPr/>
        </p:nvSpPr>
        <p:spPr>
          <a:xfrm>
            <a:off x="282001" y="5067408"/>
            <a:ext cx="1788726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Backtrace</a:t>
            </a:r>
          </a:p>
        </p:txBody>
      </p:sp>
      <p:sp>
        <p:nvSpPr>
          <p:cNvPr id="22" name="学论网-www.xuelun.me">
            <a:extLst>
              <a:ext uri="{FF2B5EF4-FFF2-40B4-BE49-F238E27FC236}">
                <a16:creationId xmlns:a16="http://schemas.microsoft.com/office/drawing/2014/main" id="{8F2814A9-089B-E899-1CB2-0104E13B09E3}"/>
              </a:ext>
            </a:extLst>
          </p:cNvPr>
          <p:cNvSpPr txBox="1"/>
          <p:nvPr/>
        </p:nvSpPr>
        <p:spPr>
          <a:xfrm>
            <a:off x="10337642" y="5067408"/>
            <a:ext cx="1399100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AEA31265-BAE2-C920-51B8-A20AB45F0C9B}"/>
              </a:ext>
            </a:extLst>
          </p:cNvPr>
          <p:cNvSpPr txBox="1"/>
          <p:nvPr/>
        </p:nvSpPr>
        <p:spPr>
          <a:xfrm>
            <a:off x="-8250" y="6586965"/>
            <a:ext cx="660789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400" dirty="0">
                <a:solidFill>
                  <a:srgbClr val="A6A6A6"/>
                </a:solidFill>
              </a:rPr>
              <a:t>演示视频链接：</a:t>
            </a:r>
            <a:r>
              <a:rPr lang="en-US" altLang="zh-CN" sz="1400" dirty="0">
                <a:solidFill>
                  <a:srgbClr val="A6A6A6"/>
                </a:solidFill>
                <a:hlinkClick r:id="rId1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https://pan.baidu.com/s/1pJmtZQusYHB0dk91_3ERbg</a:t>
            </a:r>
            <a:r>
              <a:rPr lang="en-US" altLang="zh-CN" sz="1400" dirty="0">
                <a:solidFill>
                  <a:srgbClr val="A6A6A6"/>
                </a:solidFill>
              </a:rPr>
              <a:t>, </a:t>
            </a:r>
            <a:r>
              <a:rPr lang="zh-CN" altLang="en-US" sz="1400" dirty="0">
                <a:solidFill>
                  <a:srgbClr val="A6A6A6"/>
                </a:solidFill>
              </a:rPr>
              <a:t>提取码</a:t>
            </a:r>
            <a:r>
              <a:rPr lang="en-US" altLang="zh-CN" sz="1400" dirty="0">
                <a:solidFill>
                  <a:srgbClr val="A6A6A6"/>
                </a:solidFill>
              </a:rPr>
              <a:t>: </a:t>
            </a:r>
            <a:r>
              <a:rPr lang="en-US" altLang="zh-CN" sz="1400" dirty="0" err="1">
                <a:solidFill>
                  <a:srgbClr val="A6A6A6"/>
                </a:solidFill>
              </a:rPr>
              <a:t>fvff</a:t>
            </a:r>
            <a:r>
              <a:rPr lang="en-US" altLang="zh-CN" sz="1400" dirty="0">
                <a:solidFill>
                  <a:srgbClr val="A6A6A6"/>
                </a:solidFill>
              </a:rPr>
              <a:t> </a:t>
            </a:r>
            <a:endParaRPr lang="zh-CN" altLang="en-US" sz="1400" dirty="0">
              <a:solidFill>
                <a:srgbClr val="A6A6A6"/>
              </a:solidFill>
            </a:endParaRPr>
          </a:p>
        </p:txBody>
      </p:sp>
      <p:pic>
        <p:nvPicPr>
          <p:cNvPr id="5" name="eBPF演示视频">
            <a:hlinkClick r:id="" action="ppaction://media"/>
            <a:extLst>
              <a:ext uri="{FF2B5EF4-FFF2-40B4-BE49-F238E27FC236}">
                <a16:creationId xmlns:a16="http://schemas.microsoft.com/office/drawing/2014/main" id="{09080AC4-ECDD-A58C-CFD1-A6EEAE0A275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3"/>
          <a:stretch>
            <a:fillRect/>
          </a:stretch>
        </p:blipFill>
        <p:spPr>
          <a:xfrm>
            <a:off x="2128121" y="1558276"/>
            <a:ext cx="3858612" cy="2443787"/>
          </a:xfrm>
          <a:prstGeom prst="rect">
            <a:avLst/>
          </a:prstGeom>
        </p:spPr>
      </p:pic>
      <p:pic>
        <p:nvPicPr>
          <p:cNvPr id="8" name="vim演示视频">
            <a:hlinkClick r:id="" action="ppaction://media"/>
            <a:extLst>
              <a:ext uri="{FF2B5EF4-FFF2-40B4-BE49-F238E27FC236}">
                <a16:creationId xmlns:a16="http://schemas.microsoft.com/office/drawing/2014/main" id="{383100EE-4FE1-7941-C18D-A4475D066CB9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4"/>
          <a:stretch>
            <a:fillRect/>
          </a:stretch>
        </p:blipFill>
        <p:spPr>
          <a:xfrm>
            <a:off x="6205268" y="1559073"/>
            <a:ext cx="3858612" cy="2443786"/>
          </a:xfrm>
          <a:prstGeom prst="rect">
            <a:avLst/>
          </a:prstGeom>
        </p:spPr>
      </p:pic>
      <p:pic>
        <p:nvPicPr>
          <p:cNvPr id="11" name="backtrace演示视频">
            <a:hlinkClick r:id="" action="ppaction://media"/>
            <a:extLst>
              <a:ext uri="{FF2B5EF4-FFF2-40B4-BE49-F238E27FC236}">
                <a16:creationId xmlns:a16="http://schemas.microsoft.com/office/drawing/2014/main" id="{2498B96F-8E67-B37F-532C-547FDD428B58}"/>
              </a:ext>
            </a:extLst>
          </p:cNvPr>
          <p:cNvPicPr>
            <a:picLocks noChangeAspect="1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5"/>
          <a:stretch>
            <a:fillRect/>
          </a:stretch>
        </p:blipFill>
        <p:spPr>
          <a:xfrm>
            <a:off x="2128121" y="4106091"/>
            <a:ext cx="3858612" cy="2411632"/>
          </a:xfrm>
          <a:prstGeom prst="rect">
            <a:avLst/>
          </a:prstGeom>
        </p:spPr>
      </p:pic>
      <p:pic>
        <p:nvPicPr>
          <p:cNvPr id="16" name="python演示视频">
            <a:hlinkClick r:id="" action="ppaction://media"/>
            <a:extLst>
              <a:ext uri="{FF2B5EF4-FFF2-40B4-BE49-F238E27FC236}">
                <a16:creationId xmlns:a16="http://schemas.microsoft.com/office/drawing/2014/main" id="{3BC77D93-AE5A-E811-B08E-690F5A3BD565}"/>
              </a:ext>
            </a:extLst>
          </p:cNvPr>
          <p:cNvPicPr>
            <a:picLocks noChangeAspect="1"/>
          </p:cNvPicPr>
          <p:nvPr>
            <a:vide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6"/>
          <a:stretch>
            <a:fillRect/>
          </a:stretch>
        </p:blipFill>
        <p:spPr>
          <a:xfrm>
            <a:off x="6205268" y="4106090"/>
            <a:ext cx="3858613" cy="24116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605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790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517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16567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130334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9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20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1" fill="hold">
                      <p:stCondLst>
                        <p:cond delay="0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4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25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26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7" fill="hold">
                      <p:stCondLst>
                        <p:cond delay="0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0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31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32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3" fill="hold">
                      <p:stCondLst>
                        <p:cond delay="0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36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  <p:video>
              <p:cMediaNode vol="80000">
                <p:cTn id="37" fill="hold" display="0">
                  <p:stCondLst>
                    <p:cond delay="indefinite"/>
                  </p:stCondLst>
                </p:cTn>
                <p:tgtEl>
                  <p:spTgt spid="16"/>
                </p:tgtEl>
              </p:cMediaNode>
            </p:video>
            <p:seq concurrent="1" nextAc="seek">
              <p:cTn id="38" restart="whenNotActive" fill="hold" evtFilter="cancelBubble" nodeType="interactiveSeq">
                <p:stCondLst>
                  <p:cond evt="onClick" delay="0">
                    <p:tgtEl>
                      <p:spTgt spid="1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9" fill="hold">
                      <p:stCondLst>
                        <p:cond delay="0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42" dur="1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组合 32"/>
          <p:cNvGrpSpPr/>
          <p:nvPr/>
        </p:nvGrpSpPr>
        <p:grpSpPr bwMode="auto">
          <a:xfrm>
            <a:off x="8052149" y="3318951"/>
            <a:ext cx="2041172" cy="1967442"/>
            <a:chOff x="0" y="0"/>
            <a:chExt cx="1671177" cy="1609411"/>
          </a:xfrm>
          <a:solidFill>
            <a:srgbClr val="0070C0"/>
          </a:solidFill>
          <a:effectLst/>
        </p:grpSpPr>
        <p:sp>
          <p:nvSpPr>
            <p:cNvPr id="58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20"/>
            </a:p>
          </p:txBody>
        </p:sp>
        <p:sp>
          <p:nvSpPr>
            <p:cNvPr id="59" name="TextBox 14"/>
            <p:cNvSpPr txBox="1">
              <a:spLocks noChangeArrowheads="1"/>
            </p:cNvSpPr>
            <p:nvPr/>
          </p:nvSpPr>
          <p:spPr bwMode="auto">
            <a:xfrm>
              <a:off x="680641" y="543095"/>
              <a:ext cx="537048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05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6" name="组合 35"/>
          <p:cNvGrpSpPr/>
          <p:nvPr/>
        </p:nvGrpSpPr>
        <p:grpSpPr bwMode="auto">
          <a:xfrm>
            <a:off x="6397540" y="3318951"/>
            <a:ext cx="2041924" cy="1967442"/>
            <a:chOff x="0" y="0"/>
            <a:chExt cx="1671177" cy="1609411"/>
          </a:xfrm>
          <a:solidFill>
            <a:srgbClr val="009DD9"/>
          </a:solidFill>
        </p:grpSpPr>
        <p:sp>
          <p:nvSpPr>
            <p:cNvPr id="56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20"/>
            </a:p>
          </p:txBody>
        </p:sp>
        <p:sp>
          <p:nvSpPr>
            <p:cNvPr id="57" name="TextBox 1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04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7" name="组合 36"/>
          <p:cNvGrpSpPr/>
          <p:nvPr/>
        </p:nvGrpSpPr>
        <p:grpSpPr bwMode="auto">
          <a:xfrm>
            <a:off x="4742934" y="3318951"/>
            <a:ext cx="2041922" cy="1967442"/>
            <a:chOff x="0" y="0"/>
            <a:chExt cx="1671177" cy="1609411"/>
          </a:xfrm>
          <a:solidFill>
            <a:srgbClr val="0070C0"/>
          </a:solidFill>
          <a:effectLst/>
        </p:grpSpPr>
        <p:sp>
          <p:nvSpPr>
            <p:cNvPr id="54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20"/>
            </a:p>
          </p:txBody>
        </p:sp>
        <p:sp>
          <p:nvSpPr>
            <p:cNvPr id="55" name="TextBox 22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3422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03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8" name="组合 37"/>
          <p:cNvGrpSpPr/>
          <p:nvPr/>
        </p:nvGrpSpPr>
        <p:grpSpPr bwMode="auto">
          <a:xfrm>
            <a:off x="3088325" y="3318951"/>
            <a:ext cx="2041924" cy="1967442"/>
            <a:chOff x="0" y="0"/>
            <a:chExt cx="1671177" cy="1609411"/>
          </a:xfrm>
          <a:solidFill>
            <a:srgbClr val="009DD9"/>
          </a:solidFill>
        </p:grpSpPr>
        <p:sp>
          <p:nvSpPr>
            <p:cNvPr id="52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20"/>
            </a:p>
          </p:txBody>
        </p:sp>
        <p:sp>
          <p:nvSpPr>
            <p:cNvPr id="53" name="TextBox 27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523731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zh-CN" sz="3420">
                  <a:solidFill>
                    <a:srgbClr val="FFFFFF"/>
                  </a:solidFill>
                  <a:latin typeface="Impact" panose="020B0806030902050204" pitchFamily="34" charset="0"/>
                </a:rPr>
                <a:t>02</a:t>
              </a:r>
              <a:endParaRPr lang="zh-CN" altLang="en-US" sz="342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grpSp>
        <p:nvGrpSpPr>
          <p:cNvPr id="39" name="组合 38"/>
          <p:cNvGrpSpPr/>
          <p:nvPr/>
        </p:nvGrpSpPr>
        <p:grpSpPr bwMode="auto">
          <a:xfrm>
            <a:off x="1431889" y="3318951"/>
            <a:ext cx="2043752" cy="1967442"/>
            <a:chOff x="0" y="0"/>
            <a:chExt cx="1671177" cy="1609411"/>
          </a:xfrm>
          <a:solidFill>
            <a:srgbClr val="0070C0"/>
          </a:solidFill>
          <a:effectLst/>
        </p:grpSpPr>
        <p:sp>
          <p:nvSpPr>
            <p:cNvPr id="50" name="右箭头 55"/>
            <p:cNvSpPr/>
            <p:nvPr/>
          </p:nvSpPr>
          <p:spPr bwMode="auto">
            <a:xfrm>
              <a:off x="0" y="0"/>
              <a:ext cx="1671177" cy="1609411"/>
            </a:xfrm>
            <a:custGeom>
              <a:avLst/>
              <a:gdLst>
                <a:gd name="T0" fmla="*/ 0 w 1671177"/>
                <a:gd name="T1" fmla="*/ 354510 h 1609411"/>
                <a:gd name="T2" fmla="*/ 556334 w 1671177"/>
                <a:gd name="T3" fmla="*/ 353057 h 1609411"/>
                <a:gd name="T4" fmla="*/ 850996 w 1671177"/>
                <a:gd name="T5" fmla="*/ 94099 h 1609411"/>
                <a:gd name="T6" fmla="*/ 1004876 w 1671177"/>
                <a:gd name="T7" fmla="*/ 34278 h 1609411"/>
                <a:gd name="T8" fmla="*/ 1577267 w 1671177"/>
                <a:gd name="T9" fmla="*/ 619386 h 1609411"/>
                <a:gd name="T10" fmla="*/ 1589104 w 1671177"/>
                <a:gd name="T11" fmla="*/ 982488 h 1609411"/>
                <a:gd name="T12" fmla="*/ 1013753 w 1671177"/>
                <a:gd name="T13" fmla="*/ 1548957 h 1609411"/>
                <a:gd name="T14" fmla="*/ 853956 w 1671177"/>
                <a:gd name="T15" fmla="*/ 1495056 h 1609411"/>
                <a:gd name="T16" fmla="*/ 582967 w 1671177"/>
                <a:gd name="T17" fmla="*/ 1267456 h 1609411"/>
                <a:gd name="T18" fmla="*/ 0 w 1671177"/>
                <a:gd name="T19" fmla="*/ 1267196 h 1609411"/>
                <a:gd name="T20" fmla="*/ 266330 w 1671177"/>
                <a:gd name="T21" fmla="*/ 989289 h 1609411"/>
                <a:gd name="T22" fmla="*/ 287045 w 1671177"/>
                <a:gd name="T23" fmla="*/ 646020 h 1609411"/>
                <a:gd name="T24" fmla="*/ 0 w 1671177"/>
                <a:gd name="T25" fmla="*/ 354510 h 1609411"/>
                <a:gd name="T26" fmla="*/ 0 60000 65536"/>
                <a:gd name="T27" fmla="*/ 0 60000 65536"/>
                <a:gd name="T28" fmla="*/ 0 60000 65536"/>
                <a:gd name="T29" fmla="*/ 0 60000 65536"/>
                <a:gd name="T30" fmla="*/ 0 60000 65536"/>
                <a:gd name="T31" fmla="*/ 0 60000 65536"/>
                <a:gd name="T32" fmla="*/ 0 60000 65536"/>
                <a:gd name="T33" fmla="*/ 0 60000 65536"/>
                <a:gd name="T34" fmla="*/ 0 60000 65536"/>
                <a:gd name="T35" fmla="*/ 0 60000 65536"/>
                <a:gd name="T36" fmla="*/ 0 60000 65536"/>
                <a:gd name="T37" fmla="*/ 0 60000 65536"/>
                <a:gd name="T38" fmla="*/ 0 60000 65536"/>
              </a:gdLst>
              <a:ahLst/>
              <a:cxnLst>
                <a:cxn ang="T26">
                  <a:pos x="T0" y="T1"/>
                </a:cxn>
                <a:cxn ang="T27">
                  <a:pos x="T2" y="T3"/>
                </a:cxn>
                <a:cxn ang="T28">
                  <a:pos x="T4" y="T5"/>
                </a:cxn>
                <a:cxn ang="T29">
                  <a:pos x="T6" y="T7"/>
                </a:cxn>
                <a:cxn ang="T30">
                  <a:pos x="T8" y="T9"/>
                </a:cxn>
                <a:cxn ang="T31">
                  <a:pos x="T10" y="T11"/>
                </a:cxn>
                <a:cxn ang="T32">
                  <a:pos x="T12" y="T13"/>
                </a:cxn>
                <a:cxn ang="T33">
                  <a:pos x="T14" y="T15"/>
                </a:cxn>
                <a:cxn ang="T34">
                  <a:pos x="T16" y="T17"/>
                </a:cxn>
                <a:cxn ang="T35">
                  <a:pos x="T18" y="T19"/>
                </a:cxn>
                <a:cxn ang="T36">
                  <a:pos x="T20" y="T21"/>
                </a:cxn>
                <a:cxn ang="T37">
                  <a:pos x="T22" y="T23"/>
                </a:cxn>
                <a:cxn ang="T38">
                  <a:pos x="T24" y="T25"/>
                </a:cxn>
              </a:cxnLst>
              <a:rect l="0" t="0" r="r" b="b"/>
              <a:pathLst>
                <a:path w="1671177" h="1609411">
                  <a:moveTo>
                    <a:pt x="0" y="354510"/>
                  </a:moveTo>
                  <a:lnTo>
                    <a:pt x="556334" y="353057"/>
                  </a:lnTo>
                  <a:cubicBezTo>
                    <a:pt x="746291" y="355515"/>
                    <a:pt x="856347" y="257358"/>
                    <a:pt x="850996" y="94099"/>
                  </a:cubicBezTo>
                  <a:cubicBezTo>
                    <a:pt x="849023" y="-2780"/>
                    <a:pt x="929910" y="-28640"/>
                    <a:pt x="1004876" y="34278"/>
                  </a:cubicBezTo>
                  <a:lnTo>
                    <a:pt x="1577267" y="619386"/>
                  </a:lnTo>
                  <a:cubicBezTo>
                    <a:pt x="1720296" y="767053"/>
                    <a:pt x="1679854" y="873291"/>
                    <a:pt x="1589104" y="982488"/>
                  </a:cubicBezTo>
                  <a:lnTo>
                    <a:pt x="1013753" y="1548957"/>
                  </a:lnTo>
                  <a:cubicBezTo>
                    <a:pt x="927935" y="1643440"/>
                    <a:pt x="868752" y="1628432"/>
                    <a:pt x="853956" y="1495056"/>
                  </a:cubicBezTo>
                  <a:cubicBezTo>
                    <a:pt x="849443" y="1377760"/>
                    <a:pt x="794625" y="1269343"/>
                    <a:pt x="582967" y="1267456"/>
                  </a:cubicBezTo>
                  <a:lnTo>
                    <a:pt x="0" y="1267196"/>
                  </a:lnTo>
                  <a:lnTo>
                    <a:pt x="266330" y="989289"/>
                  </a:lnTo>
                  <a:cubicBezTo>
                    <a:pt x="347215" y="886703"/>
                    <a:pt x="398509" y="775239"/>
                    <a:pt x="287045" y="646020"/>
                  </a:cubicBezTo>
                  <a:lnTo>
                    <a:pt x="0" y="3545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sz="2420"/>
            </a:p>
          </p:txBody>
        </p:sp>
        <p:sp>
          <p:nvSpPr>
            <p:cNvPr id="51" name="TextBox 33"/>
            <p:cNvSpPr txBox="1">
              <a:spLocks noChangeArrowheads="1"/>
            </p:cNvSpPr>
            <p:nvPr/>
          </p:nvSpPr>
          <p:spPr bwMode="auto">
            <a:xfrm>
              <a:off x="681551" y="543095"/>
              <a:ext cx="480007" cy="506316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eaLnBrk="1" hangingPunct="1"/>
              <a:r>
                <a:rPr lang="en-US" altLang="zh-CN" sz="3420" dirty="0">
                  <a:solidFill>
                    <a:srgbClr val="FFFFFF"/>
                  </a:solidFill>
                  <a:latin typeface="Impact" panose="020B0806030902050204" pitchFamily="34" charset="0"/>
                </a:rPr>
                <a:t>01</a:t>
              </a:r>
              <a:endParaRPr lang="zh-CN" altLang="en-US" sz="3420" dirty="0">
                <a:solidFill>
                  <a:srgbClr val="FFFFFF"/>
                </a:solidFill>
                <a:latin typeface="Impact" panose="020B0806030902050204" pitchFamily="34" charset="0"/>
              </a:endParaRPr>
            </a:p>
          </p:txBody>
        </p:sp>
      </p:grpSp>
      <p:sp>
        <p:nvSpPr>
          <p:cNvPr id="41" name="矩形 40"/>
          <p:cNvSpPr>
            <a:spLocks noChangeArrowheads="1"/>
          </p:cNvSpPr>
          <p:nvPr/>
        </p:nvSpPr>
        <p:spPr bwMode="auto">
          <a:xfrm>
            <a:off x="1691582" y="1481781"/>
            <a:ext cx="2926000" cy="18439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02995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02995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从最小内核开发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支持基本的内存管理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中断处理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进程模型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FAT32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</a:p>
        </p:txBody>
      </p:sp>
      <p:cxnSp>
        <p:nvCxnSpPr>
          <p:cNvPr id="42" name="直接连接符 41"/>
          <p:cNvCxnSpPr>
            <a:cxnSpLocks noChangeShapeType="1"/>
          </p:cNvCxnSpPr>
          <p:nvPr/>
        </p:nvCxnSpPr>
        <p:spPr bwMode="auto">
          <a:xfrm flipV="1">
            <a:off x="3387630" y="5212662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3" name="矩形 42"/>
          <p:cNvSpPr>
            <a:spLocks noChangeArrowheads="1"/>
          </p:cNvSpPr>
          <p:nvPr/>
        </p:nvSpPr>
        <p:spPr bwMode="auto">
          <a:xfrm>
            <a:off x="3460206" y="5286393"/>
            <a:ext cx="2314752" cy="1476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02995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9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400" b="1" dirty="0">
                <a:solidFill>
                  <a:srgbClr val="009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009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sz="2400" b="1" dirty="0">
                <a:solidFill>
                  <a:srgbClr val="009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b="1" dirty="0">
              <a:solidFill>
                <a:srgbClr val="009D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02995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EXT4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线程模型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</a:t>
            </a:r>
          </a:p>
        </p:txBody>
      </p:sp>
      <p:cxnSp>
        <p:nvCxnSpPr>
          <p:cNvPr id="44" name="直接连接符 43"/>
          <p:cNvCxnSpPr>
            <a:cxnSpLocks noChangeShapeType="1"/>
          </p:cNvCxnSpPr>
          <p:nvPr/>
        </p:nvCxnSpPr>
        <p:spPr bwMode="auto">
          <a:xfrm flipV="1">
            <a:off x="4860426" y="1786961"/>
            <a:ext cx="0" cy="153227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5" name="矩形 44"/>
          <p:cNvSpPr>
            <a:spLocks noChangeArrowheads="1"/>
          </p:cNvSpPr>
          <p:nvPr/>
        </p:nvSpPr>
        <p:spPr bwMode="auto">
          <a:xfrm>
            <a:off x="4953048" y="1460171"/>
            <a:ext cx="2314751" cy="189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02995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02995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支持龙芯架构,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网络通信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完善系统调用实现</a:t>
            </a:r>
          </a:p>
        </p:txBody>
      </p:sp>
      <p:cxnSp>
        <p:nvCxnSpPr>
          <p:cNvPr id="46" name="直接连接符 45"/>
          <p:cNvCxnSpPr>
            <a:cxnSpLocks noChangeShapeType="1"/>
          </p:cNvCxnSpPr>
          <p:nvPr/>
        </p:nvCxnSpPr>
        <p:spPr bwMode="auto">
          <a:xfrm flipV="1">
            <a:off x="6643991" y="5212662"/>
            <a:ext cx="0" cy="106909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sp>
        <p:nvSpPr>
          <p:cNvPr id="47" name="矩形 46"/>
          <p:cNvSpPr>
            <a:spLocks noChangeArrowheads="1"/>
          </p:cNvSpPr>
          <p:nvPr/>
        </p:nvSpPr>
        <p:spPr bwMode="auto">
          <a:xfrm>
            <a:off x="6716567" y="5265727"/>
            <a:ext cx="4712335" cy="14776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no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02995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9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400" b="1" dirty="0">
                <a:solidFill>
                  <a:srgbClr val="009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009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2400" b="1" dirty="0">
                <a:solidFill>
                  <a:srgbClr val="009DD9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b="1" dirty="0">
              <a:solidFill>
                <a:srgbClr val="009DD9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02995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CFS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调度算法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搭建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基本框架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,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进行星光二代与龙芯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la2000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的上板适配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</a:t>
            </a:r>
            <a:endParaRPr lang="zh-CN" altLang="en-US" dirty="0">
              <a:solidFill>
                <a:prstClr val="black">
                  <a:lumMod val="65000"/>
                  <a:lumOff val="35000"/>
                </a:prst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>
            <a:spLocks noChangeArrowheads="1"/>
          </p:cNvSpPr>
          <p:nvPr/>
        </p:nvSpPr>
        <p:spPr bwMode="auto">
          <a:xfrm>
            <a:off x="8164959" y="1484098"/>
            <a:ext cx="2748943" cy="18916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1102995">
              <a:lnSpc>
                <a:spcPct val="150000"/>
              </a:lnSpc>
              <a:defRPr/>
            </a:pP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2025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8</a:t>
            </a: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endParaRPr lang="en-US" altLang="zh-CN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defTabSz="1102995">
              <a:lnSpc>
                <a:spcPct val="150000"/>
              </a:lnSpc>
              <a:defRPr/>
            </a:pP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支持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vim, python, git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等应用</a:t>
            </a:r>
            <a:r>
              <a:rPr lang="en-US" altLang="zh-CN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, </a:t>
            </a:r>
            <a:r>
              <a:rPr lang="zh-CN" altLang="en-US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适配开发板磁盘和网卡驱动</a:t>
            </a:r>
          </a:p>
        </p:txBody>
      </p:sp>
      <p:sp>
        <p:nvSpPr>
          <p:cNvPr id="6" name="TextBox 6"/>
          <p:cNvSpPr txBox="1"/>
          <p:nvPr/>
        </p:nvSpPr>
        <p:spPr>
          <a:xfrm>
            <a:off x="470203" y="998734"/>
            <a:ext cx="4707193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1.1 项目历程</a:t>
            </a:r>
            <a:endParaRPr lang="zh-CN" altLang="en-US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7"/>
          <p:cNvSpPr txBox="1"/>
          <p:nvPr userDrawn="1"/>
        </p:nvSpPr>
        <p:spPr>
          <a:xfrm>
            <a:off x="4987299" y="215903"/>
            <a:ext cx="1522899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9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30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31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18" name="矩形 17"/>
          <p:cNvSpPr/>
          <p:nvPr/>
        </p:nvSpPr>
        <p:spPr>
          <a:xfrm>
            <a:off x="319141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9" name="图片 18"/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0" name="直接连接符 19"/>
          <p:cNvCxnSpPr/>
          <p:nvPr userDrawn="1"/>
        </p:nvCxnSpPr>
        <p:spPr>
          <a:xfrm>
            <a:off x="487117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/>
          <p:cNvSpPr txBox="1"/>
          <p:nvPr userDrawn="1"/>
        </p:nvSpPr>
        <p:spPr>
          <a:xfrm>
            <a:off x="3260789" y="215903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cxnSp>
        <p:nvCxnSpPr>
          <p:cNvPr id="7" name="直接连接符 6">
            <a:extLst>
              <a:ext uri="{FF2B5EF4-FFF2-40B4-BE49-F238E27FC236}">
                <a16:creationId xmlns:a16="http://schemas.microsoft.com/office/drawing/2014/main" id="{EA047055-9F1F-3A86-0EB2-107067128E5B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1619707" y="1815392"/>
            <a:ext cx="0" cy="153227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  <p:cxnSp>
        <p:nvCxnSpPr>
          <p:cNvPr id="9" name="直接连接符 8">
            <a:extLst>
              <a:ext uri="{FF2B5EF4-FFF2-40B4-BE49-F238E27FC236}">
                <a16:creationId xmlns:a16="http://schemas.microsoft.com/office/drawing/2014/main" id="{B154C0B9-0531-6573-DE4C-DDE789A2D68C}"/>
              </a:ext>
            </a:extLst>
          </p:cNvPr>
          <p:cNvCxnSpPr>
            <a:cxnSpLocks noChangeShapeType="1"/>
          </p:cNvCxnSpPr>
          <p:nvPr/>
        </p:nvCxnSpPr>
        <p:spPr bwMode="auto">
          <a:xfrm flipV="1">
            <a:off x="8052149" y="1786679"/>
            <a:ext cx="0" cy="1532272"/>
          </a:xfrm>
          <a:prstGeom prst="line">
            <a:avLst/>
          </a:prstGeom>
          <a:noFill/>
          <a:ln w="6350">
            <a:solidFill>
              <a:schemeClr val="tx1">
                <a:lumMod val="75000"/>
                <a:lumOff val="25000"/>
                <a:alpha val="98038"/>
              </a:schemeClr>
            </a:solidFill>
            <a:prstDash val="sysDot"/>
            <a:round/>
            <a:headEnd type="oval" w="med" len="med"/>
            <a:tailEnd type="oval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81788" y="3487703"/>
            <a:ext cx="1017905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Part.5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675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250"/>
    </mc:Choice>
    <mc:Fallback xmlns="">
      <p:transition spd="slow"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55FD41B-2682-A1F7-4A1F-5FC1153816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9CA6EFA9-529B-6B1A-B538-C122780766E1}"/>
              </a:ext>
            </a:extLst>
          </p:cNvPr>
          <p:cNvCxnSpPr/>
          <p:nvPr/>
        </p:nvCxnSpPr>
        <p:spPr>
          <a:xfrm>
            <a:off x="572401" y="1546093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41CF1DBE-96A3-6C00-0116-8D3C6A122DA0}"/>
              </a:ext>
            </a:extLst>
          </p:cNvPr>
          <p:cNvSpPr txBox="1"/>
          <p:nvPr/>
        </p:nvSpPr>
        <p:spPr>
          <a:xfrm>
            <a:off x="0" y="1097246"/>
            <a:ext cx="338692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5.1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总结</a:t>
            </a:r>
          </a:p>
        </p:txBody>
      </p:sp>
      <p:sp>
        <p:nvSpPr>
          <p:cNvPr id="30" name="矩形 4">
            <a:extLst>
              <a:ext uri="{FF2B5EF4-FFF2-40B4-BE49-F238E27FC236}">
                <a16:creationId xmlns:a16="http://schemas.microsoft.com/office/drawing/2014/main" id="{1A66102C-4490-3A32-2C7E-5A9E4AE4EAF9}"/>
              </a:ext>
            </a:extLst>
          </p:cNvPr>
          <p:cNvSpPr/>
          <p:nvPr/>
        </p:nvSpPr>
        <p:spPr>
          <a:xfrm>
            <a:off x="-1" y="-14647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DDDAD66D-9200-4393-7540-386D6E67A452}"/>
              </a:ext>
            </a:extLst>
          </p:cNvPr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E3D53CE-E23D-B8F9-4BCE-C236772DA250}"/>
              </a:ext>
            </a:extLst>
          </p:cNvPr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A8E23F62-98B9-65D9-63AD-7EC063FB37D1}"/>
              </a:ext>
            </a:extLst>
          </p:cNvPr>
          <p:cNvSpPr/>
          <p:nvPr/>
        </p:nvSpPr>
        <p:spPr>
          <a:xfrm>
            <a:off x="10063552" y="-14647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57B9AE9D-80C3-8FD7-5EF4-3F339E42C92D}"/>
              </a:ext>
            </a:extLst>
          </p:cNvPr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F55AE4F-6142-C288-D883-8BD04AB0FC13}"/>
              </a:ext>
            </a:extLst>
          </p:cNvPr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5D946612-BE0D-9FE2-B462-A3089EB58FAD}"/>
              </a:ext>
            </a:extLst>
          </p:cNvPr>
          <p:cNvPicPr>
            <a:picLocks noChangeAspect="1"/>
          </p:cNvPicPr>
          <p:nvPr userDrawn="1"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AC890FC5-A628-A0F4-FD85-2794AD558E26}"/>
              </a:ext>
            </a:extLst>
          </p:cNvPr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06BA767A-1378-3B7A-5110-90E79DEF3591}"/>
              </a:ext>
            </a:extLst>
          </p:cNvPr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CF98E754-441F-4C14-3D63-1250F29E40C2}"/>
              </a:ext>
            </a:extLst>
          </p:cNvPr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32C02F1A-1304-0108-2B8F-78D6CD6EBAE0}"/>
              </a:ext>
            </a:extLst>
          </p:cNvPr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28E0056B-E527-74A1-C234-EEB4B266DF4D}"/>
              </a:ext>
            </a:extLst>
          </p:cNvPr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20" name="TextBox 74"/>
          <p:cNvSpPr txBox="1"/>
          <p:nvPr>
            <p:custDataLst>
              <p:tags r:id="rId1"/>
            </p:custDataLst>
          </p:nvPr>
        </p:nvSpPr>
        <p:spPr>
          <a:xfrm>
            <a:off x="4847590" y="1949563"/>
            <a:ext cx="5316220" cy="100457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 提供高效的内存分配和虚拟内存,文件系统支持多种文件操作和目录管理,支持</a:t>
            </a:r>
            <a:r>
              <a:rPr lang="en-US" altLang="zh-CN" dirty="0" err="1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eBPF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backtrace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等多种拓展功能</a:t>
            </a:r>
          </a:p>
          <a:p>
            <a:pPr algn="just">
              <a:lnSpc>
                <a:spcPts val="2000"/>
              </a:lnSpc>
              <a:buClrTx/>
              <a:buSzTx/>
              <a:buFontTx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TextBox 75"/>
          <p:cNvSpPr txBox="1"/>
          <p:nvPr>
            <p:custDataLst>
              <p:tags r:id="rId2"/>
            </p:custDataLst>
          </p:nvPr>
        </p:nvSpPr>
        <p:spPr>
          <a:xfrm>
            <a:off x="4864923" y="3103502"/>
            <a:ext cx="5336839" cy="851535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通过统一代码库与条件编译，面向</a:t>
            </a: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 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 </a:t>
            </a:r>
            <a:r>
              <a:rPr lang="en-US" altLang="zh-CN" dirty="0" err="1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LoongArch</a:t>
            </a: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双架构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提供差异化优化，编译时按目标架构选择最优实现</a:t>
            </a:r>
          </a:p>
        </p:txBody>
      </p:sp>
      <p:sp>
        <p:nvSpPr>
          <p:cNvPr id="5" name="矩形 3"/>
          <p:cNvSpPr/>
          <p:nvPr>
            <p:custDataLst>
              <p:tags r:id="rId3"/>
            </p:custDataLst>
          </p:nvPr>
        </p:nvSpPr>
        <p:spPr>
          <a:xfrm>
            <a:off x="1823085" y="2070100"/>
            <a:ext cx="2434590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功能完善</a:t>
            </a:r>
          </a:p>
        </p:txBody>
      </p:sp>
      <p:grpSp>
        <p:nvGrpSpPr>
          <p:cNvPr id="31" name="组合 30"/>
          <p:cNvGrpSpPr/>
          <p:nvPr>
            <p:custDataLst>
              <p:tags r:id="rId4"/>
            </p:custDataLst>
          </p:nvPr>
        </p:nvGrpSpPr>
        <p:grpSpPr>
          <a:xfrm>
            <a:off x="1472755" y="2050952"/>
            <a:ext cx="672074" cy="672075"/>
            <a:chOff x="2769119" y="1848492"/>
            <a:chExt cx="504056" cy="504056"/>
          </a:xfrm>
        </p:grpSpPr>
        <p:sp>
          <p:nvSpPr>
            <p:cNvPr id="32" name="椭圆 31"/>
            <p:cNvSpPr/>
            <p:nvPr>
              <p:custDataLst>
                <p:tags r:id="rId19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6" name="TextBox 66"/>
            <p:cNvSpPr txBox="1"/>
            <p:nvPr>
              <p:custDataLst>
                <p:tags r:id="rId20"/>
              </p:custDataLst>
            </p:nvPr>
          </p:nvSpPr>
          <p:spPr>
            <a:xfrm>
              <a:off x="2808589" y="1931243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8" name="矩形 3"/>
          <p:cNvSpPr/>
          <p:nvPr>
            <p:custDataLst>
              <p:tags r:id="rId5"/>
            </p:custDataLst>
          </p:nvPr>
        </p:nvSpPr>
        <p:spPr>
          <a:xfrm>
            <a:off x="1766459" y="3192061"/>
            <a:ext cx="2487295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  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多架构支持</a:t>
            </a:r>
          </a:p>
        </p:txBody>
      </p:sp>
      <p:grpSp>
        <p:nvGrpSpPr>
          <p:cNvPr id="11" name="组合 10"/>
          <p:cNvGrpSpPr/>
          <p:nvPr>
            <p:custDataLst>
              <p:tags r:id="rId6"/>
            </p:custDataLst>
          </p:nvPr>
        </p:nvGrpSpPr>
        <p:grpSpPr>
          <a:xfrm>
            <a:off x="1467564" y="3193233"/>
            <a:ext cx="672074" cy="672075"/>
            <a:chOff x="2769119" y="1848492"/>
            <a:chExt cx="504056" cy="504056"/>
          </a:xfrm>
        </p:grpSpPr>
        <p:sp>
          <p:nvSpPr>
            <p:cNvPr id="16" name="椭圆 15"/>
            <p:cNvSpPr/>
            <p:nvPr>
              <p:custDataLst>
                <p:tags r:id="rId17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7" name="TextBox 66"/>
            <p:cNvSpPr txBox="1"/>
            <p:nvPr>
              <p:custDataLst>
                <p:tags r:id="rId18"/>
              </p:custDataLst>
            </p:nvPr>
          </p:nvSpPr>
          <p:spPr>
            <a:xfrm>
              <a:off x="2808589" y="1931243"/>
              <a:ext cx="388620" cy="31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3" name="矩形 3"/>
          <p:cNvSpPr/>
          <p:nvPr>
            <p:custDataLst>
              <p:tags r:id="rId7"/>
            </p:custDataLst>
          </p:nvPr>
        </p:nvSpPr>
        <p:spPr>
          <a:xfrm>
            <a:off x="1789356" y="4361676"/>
            <a:ext cx="2486660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性能优化</a:t>
            </a:r>
          </a:p>
        </p:txBody>
      </p:sp>
      <p:grpSp>
        <p:nvGrpSpPr>
          <p:cNvPr id="33" name="组合 32"/>
          <p:cNvGrpSpPr/>
          <p:nvPr>
            <p:custDataLst>
              <p:tags r:id="rId8"/>
            </p:custDataLst>
          </p:nvPr>
        </p:nvGrpSpPr>
        <p:grpSpPr>
          <a:xfrm>
            <a:off x="1490461" y="4345068"/>
            <a:ext cx="672074" cy="672075"/>
            <a:chOff x="2769119" y="1848492"/>
            <a:chExt cx="504056" cy="504056"/>
          </a:xfrm>
        </p:grpSpPr>
        <p:sp>
          <p:nvSpPr>
            <p:cNvPr id="37" name="椭圆 36"/>
            <p:cNvSpPr/>
            <p:nvPr>
              <p:custDataLst>
                <p:tags r:id="rId15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8" name="TextBox 66"/>
            <p:cNvSpPr txBox="1"/>
            <p:nvPr>
              <p:custDataLst>
                <p:tags r:id="rId16"/>
              </p:custDataLst>
            </p:nvPr>
          </p:nvSpPr>
          <p:spPr>
            <a:xfrm>
              <a:off x="2808589" y="1931243"/>
              <a:ext cx="388620" cy="31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3"/>
          <p:cNvSpPr/>
          <p:nvPr>
            <p:custDataLst>
              <p:tags r:id="rId9"/>
            </p:custDataLst>
          </p:nvPr>
        </p:nvSpPr>
        <p:spPr>
          <a:xfrm>
            <a:off x="1727761" y="5560013"/>
            <a:ext cx="2548255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 </a:t>
            </a:r>
            <a:r>
              <a:rPr lang="zh-CN" altLang="en-US" sz="28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硬件适配</a:t>
            </a:r>
          </a:p>
        </p:txBody>
      </p:sp>
      <p:grpSp>
        <p:nvGrpSpPr>
          <p:cNvPr id="40" name="组合 39"/>
          <p:cNvGrpSpPr/>
          <p:nvPr>
            <p:custDataLst>
              <p:tags r:id="rId10"/>
            </p:custDataLst>
          </p:nvPr>
        </p:nvGrpSpPr>
        <p:grpSpPr>
          <a:xfrm>
            <a:off x="1490461" y="5561185"/>
            <a:ext cx="672074" cy="672075"/>
            <a:chOff x="2769119" y="1848492"/>
            <a:chExt cx="504056" cy="504056"/>
          </a:xfrm>
        </p:grpSpPr>
        <p:sp>
          <p:nvSpPr>
            <p:cNvPr id="41" name="椭圆 40"/>
            <p:cNvSpPr/>
            <p:nvPr>
              <p:custDataLst>
                <p:tags r:id="rId13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42" name="TextBox 66"/>
            <p:cNvSpPr txBox="1"/>
            <p:nvPr>
              <p:custDataLst>
                <p:tags r:id="rId14"/>
              </p:custDataLst>
            </p:nvPr>
          </p:nvSpPr>
          <p:spPr>
            <a:xfrm>
              <a:off x="2808589" y="1942673"/>
              <a:ext cx="388620" cy="31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5" name="TextBox 75"/>
          <p:cNvSpPr txBox="1"/>
          <p:nvPr>
            <p:custDataLst>
              <p:tags r:id="rId11"/>
            </p:custDataLst>
          </p:nvPr>
        </p:nvSpPr>
        <p:spPr>
          <a:xfrm>
            <a:off x="4866566" y="4280778"/>
            <a:ext cx="5315585" cy="76962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pPr algn="just">
              <a:lnSpc>
                <a:spcPts val="2000"/>
              </a:lnSpc>
              <a:buClrTx/>
              <a:buSzTx/>
              <a:buFontTx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懒分配、内核栈嵌入上下文、零拷贝数据通路以及细粒度锁优化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等技术，有效降低了系统延迟并提升并发处理能力</a:t>
            </a:r>
          </a:p>
        </p:txBody>
      </p:sp>
      <p:sp>
        <p:nvSpPr>
          <p:cNvPr id="57" name="TextBox 75"/>
          <p:cNvSpPr txBox="1"/>
          <p:nvPr>
            <p:custDataLst>
              <p:tags r:id="rId12"/>
            </p:custDataLst>
          </p:nvPr>
        </p:nvSpPr>
        <p:spPr>
          <a:xfrm>
            <a:off x="4844677" y="5560013"/>
            <a:ext cx="5315585" cy="500380"/>
          </a:xfrm>
          <a:prstGeom prst="rect">
            <a:avLst/>
          </a:prstGeom>
          <a:noFill/>
        </p:spPr>
        <p:txBody>
          <a:bodyPr wrap="square" lIns="0" tIns="0" rIns="0" bIns="0" rtlCol="0">
            <a:no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 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VisionFive2 与龙芯 2K1000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的启动适配与驱动实现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279050602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F04369-ACAE-19B5-F326-C37683635D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>
            <a:extLst>
              <a:ext uri="{FF2B5EF4-FFF2-40B4-BE49-F238E27FC236}">
                <a16:creationId xmlns:a16="http://schemas.microsoft.com/office/drawing/2014/main" id="{46431F98-C7CD-701A-FF1E-CA6D51B666C9}"/>
              </a:ext>
            </a:extLst>
          </p:cNvPr>
          <p:cNvCxnSpPr/>
          <p:nvPr/>
        </p:nvCxnSpPr>
        <p:spPr>
          <a:xfrm>
            <a:off x="572401" y="1546093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>
            <a:extLst>
              <a:ext uri="{FF2B5EF4-FFF2-40B4-BE49-F238E27FC236}">
                <a16:creationId xmlns:a16="http://schemas.microsoft.com/office/drawing/2014/main" id="{8C3D79C8-496A-42B9-7EA3-291A834C2E93}"/>
              </a:ext>
            </a:extLst>
          </p:cNvPr>
          <p:cNvSpPr txBox="1"/>
          <p:nvPr/>
        </p:nvSpPr>
        <p:spPr>
          <a:xfrm>
            <a:off x="0" y="1097246"/>
            <a:ext cx="3386920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5.2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参考优秀项目</a:t>
            </a:r>
          </a:p>
        </p:txBody>
      </p:sp>
      <p:sp>
        <p:nvSpPr>
          <p:cNvPr id="30" name="矩形 4">
            <a:extLst>
              <a:ext uri="{FF2B5EF4-FFF2-40B4-BE49-F238E27FC236}">
                <a16:creationId xmlns:a16="http://schemas.microsoft.com/office/drawing/2014/main" id="{D8529C3C-7852-0514-935F-8FB690352D37}"/>
              </a:ext>
            </a:extLst>
          </p:cNvPr>
          <p:cNvSpPr/>
          <p:nvPr/>
        </p:nvSpPr>
        <p:spPr>
          <a:xfrm>
            <a:off x="-1" y="-14647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12" name="直接连接符 11">
            <a:extLst>
              <a:ext uri="{FF2B5EF4-FFF2-40B4-BE49-F238E27FC236}">
                <a16:creationId xmlns:a16="http://schemas.microsoft.com/office/drawing/2014/main" id="{7699C876-119F-13D8-BA11-F0AD8C197F04}"/>
              </a:ext>
            </a:extLst>
          </p:cNvPr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直接连接符 12">
            <a:extLst>
              <a:ext uri="{FF2B5EF4-FFF2-40B4-BE49-F238E27FC236}">
                <a16:creationId xmlns:a16="http://schemas.microsoft.com/office/drawing/2014/main" id="{A4430C01-8F73-6088-0AF8-10D32A0FEE55}"/>
              </a:ext>
            </a:extLst>
          </p:cNvPr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17">
            <a:extLst>
              <a:ext uri="{FF2B5EF4-FFF2-40B4-BE49-F238E27FC236}">
                <a16:creationId xmlns:a16="http://schemas.microsoft.com/office/drawing/2014/main" id="{9C077ED0-7F43-896E-1B22-3D5D03B33FCC}"/>
              </a:ext>
            </a:extLst>
          </p:cNvPr>
          <p:cNvSpPr/>
          <p:nvPr/>
        </p:nvSpPr>
        <p:spPr>
          <a:xfrm>
            <a:off x="10063552" y="-14647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sp>
        <p:nvSpPr>
          <p:cNvPr id="15" name="TextBox 11">
            <a:extLst>
              <a:ext uri="{FF2B5EF4-FFF2-40B4-BE49-F238E27FC236}">
                <a16:creationId xmlns:a16="http://schemas.microsoft.com/office/drawing/2014/main" id="{190F5985-8F12-D444-D863-FE02B922F99D}"/>
              </a:ext>
            </a:extLst>
          </p:cNvPr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cxnSp>
        <p:nvCxnSpPr>
          <p:cNvPr id="21" name="直接连接符 20">
            <a:extLst>
              <a:ext uri="{FF2B5EF4-FFF2-40B4-BE49-F238E27FC236}">
                <a16:creationId xmlns:a16="http://schemas.microsoft.com/office/drawing/2014/main" id="{5D36671E-AA48-0374-B916-7E37EC445CA6}"/>
              </a:ext>
            </a:extLst>
          </p:cNvPr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图片 28">
            <a:extLst>
              <a:ext uri="{FF2B5EF4-FFF2-40B4-BE49-F238E27FC236}">
                <a16:creationId xmlns:a16="http://schemas.microsoft.com/office/drawing/2014/main" id="{145B084E-9B7B-CF91-F656-FE52B68B8A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2" name="直接连接符 1">
            <a:extLst>
              <a:ext uri="{FF2B5EF4-FFF2-40B4-BE49-F238E27FC236}">
                <a16:creationId xmlns:a16="http://schemas.microsoft.com/office/drawing/2014/main" id="{8485EFE2-8BCA-99DC-BE4E-E94906C07EAA}"/>
              </a:ext>
            </a:extLst>
          </p:cNvPr>
          <p:cNvCxnSpPr/>
          <p:nvPr userDrawn="1"/>
        </p:nvCxnSpPr>
        <p:spPr>
          <a:xfrm>
            <a:off x="4923884" y="31303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6">
            <a:extLst>
              <a:ext uri="{FF2B5EF4-FFF2-40B4-BE49-F238E27FC236}">
                <a16:creationId xmlns:a16="http://schemas.microsoft.com/office/drawing/2014/main" id="{40AFF3A1-6611-5E8C-53DB-C940C378A655}"/>
              </a:ext>
            </a:extLst>
          </p:cNvPr>
          <p:cNvSpPr txBox="1"/>
          <p:nvPr userDrawn="1"/>
        </p:nvSpPr>
        <p:spPr>
          <a:xfrm>
            <a:off x="3260789" y="215903"/>
            <a:ext cx="1458308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7" name="TextBox 7">
            <a:extLst>
              <a:ext uri="{FF2B5EF4-FFF2-40B4-BE49-F238E27FC236}">
                <a16:creationId xmlns:a16="http://schemas.microsoft.com/office/drawing/2014/main" id="{324AF09B-722D-18FC-6CC4-A41524AD608E}"/>
              </a:ext>
            </a:extLst>
          </p:cNvPr>
          <p:cNvSpPr txBox="1"/>
          <p:nvPr userDrawn="1"/>
        </p:nvSpPr>
        <p:spPr>
          <a:xfrm>
            <a:off x="4987299" y="215903"/>
            <a:ext cx="1522899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>
            <a:extLst>
              <a:ext uri="{FF2B5EF4-FFF2-40B4-BE49-F238E27FC236}">
                <a16:creationId xmlns:a16="http://schemas.microsoft.com/office/drawing/2014/main" id="{C35EC60B-7B7A-442B-1C9B-A50E4850B41B}"/>
              </a:ext>
            </a:extLst>
          </p:cNvPr>
          <p:cNvSpPr txBox="1"/>
          <p:nvPr userDrawn="1"/>
        </p:nvSpPr>
        <p:spPr>
          <a:xfrm>
            <a:off x="6868000" y="215903"/>
            <a:ext cx="1165097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B157873C-D447-1C9B-B7D5-C1EB5AAD2D4C}"/>
              </a:ext>
            </a:extLst>
          </p:cNvPr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10" name="文本框 9">
            <a:extLst>
              <a:ext uri="{FF2B5EF4-FFF2-40B4-BE49-F238E27FC236}">
                <a16:creationId xmlns:a16="http://schemas.microsoft.com/office/drawing/2014/main" id="{A5DE264B-C9CC-000C-B02E-E67EF4BD513B}"/>
              </a:ext>
            </a:extLst>
          </p:cNvPr>
          <p:cNvSpPr txBox="1"/>
          <p:nvPr/>
        </p:nvSpPr>
        <p:spPr>
          <a:xfrm>
            <a:off x="1174816" y="1870090"/>
            <a:ext cx="856008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Linux</a:t>
            </a:r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 中内存管理、文件系统等多个内核模块设计的核心参考基准，符合主流内核架构设计理念。</a:t>
            </a:r>
          </a:p>
        </p:txBody>
      </p:sp>
      <p:sp>
        <p:nvSpPr>
          <p:cNvPr id="28" name="文本框 27">
            <a:extLst>
              <a:ext uri="{FF2B5EF4-FFF2-40B4-BE49-F238E27FC236}">
                <a16:creationId xmlns:a16="http://schemas.microsoft.com/office/drawing/2014/main" id="{B96A6910-0A51-E132-8C41-3ADC732CFC5B}"/>
              </a:ext>
            </a:extLst>
          </p:cNvPr>
          <p:cNvSpPr txBox="1"/>
          <p:nvPr/>
        </p:nvSpPr>
        <p:spPr>
          <a:xfrm>
            <a:off x="1150837" y="2583489"/>
            <a:ext cx="78886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Phoenix</a:t>
            </a:r>
            <a:r>
              <a:rPr lang="zh-CN" altLang="zh-CN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 中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任务调度与信号机制的设计思路参考 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2EA3004D-B56F-DF04-5616-B88F84A0BEE7}"/>
              </a:ext>
            </a:extLst>
          </p:cNvPr>
          <p:cNvSpPr txBox="1"/>
          <p:nvPr/>
        </p:nvSpPr>
        <p:spPr>
          <a:xfrm>
            <a:off x="1174815" y="3134977"/>
            <a:ext cx="888873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IMPACT</a:t>
            </a:r>
            <a:r>
              <a:rPr lang="en-US" altLang="zh-CN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!!!</a:t>
            </a:r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架构适配方面的参考项目，针对 LoongArch 架构的适配工作具有启发性。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42701D44-DCA9-D20D-D1B2-4A7BF54E8B50}"/>
              </a:ext>
            </a:extLst>
          </p:cNvPr>
          <p:cNvSpPr txBox="1"/>
          <p:nvPr/>
        </p:nvSpPr>
        <p:spPr>
          <a:xfrm>
            <a:off x="1150837" y="3686465"/>
            <a:ext cx="632603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MinotaurOS</a:t>
            </a:r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参考其文档撰写风格和结构组织方式</a:t>
            </a:r>
          </a:p>
        </p:txBody>
      </p:sp>
      <p:sp>
        <p:nvSpPr>
          <p:cNvPr id="48" name="文本框 47">
            <a:extLst>
              <a:ext uri="{FF2B5EF4-FFF2-40B4-BE49-F238E27FC236}">
                <a16:creationId xmlns:a16="http://schemas.microsoft.com/office/drawing/2014/main" id="{AFAB3B79-D7A2-49CF-DE51-CA51EDCEABC5}"/>
              </a:ext>
            </a:extLst>
          </p:cNvPr>
          <p:cNvSpPr txBox="1"/>
          <p:nvPr/>
        </p:nvSpPr>
        <p:spPr>
          <a:xfrm>
            <a:off x="1150837" y="4237953"/>
            <a:ext cx="73949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Starry</a:t>
            </a:r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网络模块的实现参考，具备基础的网络协议与驱动集成。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6870D323-BF40-A8EF-3E09-F94F5F90A0DF}"/>
              </a:ext>
            </a:extLst>
          </p:cNvPr>
          <p:cNvSpPr txBox="1"/>
          <p:nvPr/>
        </p:nvSpPr>
        <p:spPr>
          <a:xfrm>
            <a:off x="1174813" y="4872101"/>
            <a:ext cx="764138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dw_sd</a:t>
            </a:r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 在 RISC-V 平台的块设备框架对接提供直接借鉴  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E966E712-ED39-FB4D-895A-098C1F866A15}"/>
              </a:ext>
            </a:extLst>
          </p:cNvPr>
          <p:cNvSpPr txBox="1"/>
          <p:nvPr/>
        </p:nvSpPr>
        <p:spPr>
          <a:xfrm>
            <a:off x="1150837" y="5506600"/>
            <a:ext cx="882843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hlinkClick r:id="rId10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ls2k1000la_driver</a:t>
            </a:r>
            <a:r>
              <a:rPr lang="zh-CN" altLang="en-US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 RocketOS 在 LoongArch 平台的磁盘 I/O 子系统适配与稳定性优化具有实操价值</a:t>
            </a:r>
          </a:p>
        </p:txBody>
      </p:sp>
    </p:spTree>
    <p:extLst>
      <p:ext uri="{BB962C8B-B14F-4D97-AF65-F5344CB8AC3E}">
        <p14:creationId xmlns:p14="http://schemas.microsoft.com/office/powerpoint/2010/main" val="206444971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_Other_8"/>
          <p:cNvPicPr/>
          <p:nvPr>
            <p:custDataLst>
              <p:tags r:id="rId1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MH_Other_8"/>
          <p:cNvPicPr/>
          <p:nvPr>
            <p:custDataLst>
              <p:tags r:id="rId2"/>
            </p:custDataLst>
          </p:nvPr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918019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1286740"/>
            <a:ext cx="12192000" cy="38758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5611" y="3823689"/>
            <a:ext cx="112807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感谢大家倾听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40"/>
          <a:stretch>
            <a:fillRect/>
          </a:stretch>
        </p:blipFill>
        <p:spPr>
          <a:xfrm>
            <a:off x="4880230" y="-367076"/>
            <a:ext cx="2450586" cy="30040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7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3"/>
          <a:stretch>
            <a:fillRect/>
          </a:stretch>
        </p:blipFill>
        <p:spPr>
          <a:xfrm>
            <a:off x="4425381" y="1974611"/>
            <a:ext cx="3341235" cy="1196848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11407" y="1396982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17979" y="951878"/>
            <a:ext cx="1888386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1.2 系统优势</a:t>
            </a:r>
          </a:p>
        </p:txBody>
      </p:sp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sp>
        <p:nvSpPr>
          <p:cNvPr id="14" name="文本框 13"/>
          <p:cNvSpPr txBox="1"/>
          <p:nvPr/>
        </p:nvSpPr>
        <p:spPr>
          <a:xfrm>
            <a:off x="342320" y="2361369"/>
            <a:ext cx="19292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dirty="0">
                <a:solidFill>
                  <a:srgbClr val="3494BA"/>
                </a:solidFill>
              </a:rPr>
              <a:t>      </a:t>
            </a:r>
            <a:r>
              <a:rPr lang="zh-CN" altLang="en-US" sz="2400" b="1" dirty="0">
                <a:solidFill>
                  <a:srgbClr val="3494BA"/>
                </a:solidFill>
              </a:rPr>
              <a:t>功能完善</a:t>
            </a:r>
            <a:endParaRPr lang="zh-CN" altLang="en-US" sz="1600" dirty="0"/>
          </a:p>
        </p:txBody>
      </p:sp>
      <p:pic>
        <p:nvPicPr>
          <p:cNvPr id="26" name="图形 25" descr="文档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9002" y="4287028"/>
            <a:ext cx="426720" cy="42672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11407" y="2385669"/>
            <a:ext cx="425533" cy="4255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9002" y="1573434"/>
            <a:ext cx="81163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于 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2025-08-17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结束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决赛阶段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时，所有测例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总分第二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，所有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性能测试总分第一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7"/>
          <p:cNvSpPr txBox="1"/>
          <p:nvPr userDrawn="1"/>
        </p:nvSpPr>
        <p:spPr>
          <a:xfrm>
            <a:off x="4987299" y="215903"/>
            <a:ext cx="1522899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9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30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31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7" name="矩形 36"/>
          <p:cNvSpPr/>
          <p:nvPr/>
        </p:nvSpPr>
        <p:spPr>
          <a:xfrm>
            <a:off x="319141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36" name="直接连接符 35"/>
          <p:cNvCxnSpPr/>
          <p:nvPr userDrawn="1"/>
        </p:nvCxnSpPr>
        <p:spPr>
          <a:xfrm>
            <a:off x="487117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/>
          <p:cNvSpPr txBox="1"/>
          <p:nvPr userDrawn="1"/>
        </p:nvSpPr>
        <p:spPr>
          <a:xfrm>
            <a:off x="3260789" y="215903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050BCD22-F0A6-39A3-2CE4-2F329B93370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848856" y="3100522"/>
            <a:ext cx="2522220" cy="1564833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7538FD90-F07D-921A-848A-083D4A3B8416}"/>
              </a:ext>
            </a:extLst>
          </p:cNvPr>
          <p:cNvSpPr txBox="1"/>
          <p:nvPr/>
        </p:nvSpPr>
        <p:spPr>
          <a:xfrm>
            <a:off x="820924" y="2847334"/>
            <a:ext cx="463030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LTP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测试表现卓越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，通过各类功能性测试，边界条件测试，错误处理与异常测试等</a:t>
            </a: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90FE020A-B002-DC79-1A07-75C74DCB3A97}"/>
              </a:ext>
            </a:extLst>
          </p:cNvPr>
          <p:cNvSpPr txBox="1"/>
          <p:nvPr/>
        </p:nvSpPr>
        <p:spPr>
          <a:xfrm>
            <a:off x="820923" y="3466606"/>
            <a:ext cx="46303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</a:t>
            </a: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vim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backtrace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等多种</a:t>
            </a:r>
          </a:p>
        </p:txBody>
      </p:sp>
      <p:sp>
        <p:nvSpPr>
          <p:cNvPr id="38" name="文本框 37">
            <a:extLst>
              <a:ext uri="{FF2B5EF4-FFF2-40B4-BE49-F238E27FC236}">
                <a16:creationId xmlns:a16="http://schemas.microsoft.com/office/drawing/2014/main" id="{BB4B583D-497E-E5FE-BC99-5EE17F076F16}"/>
              </a:ext>
            </a:extLst>
          </p:cNvPr>
          <p:cNvSpPr txBox="1"/>
          <p:nvPr/>
        </p:nvSpPr>
        <p:spPr>
          <a:xfrm>
            <a:off x="0" y="6509184"/>
            <a:ext cx="594946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zh-CN" altLang="en-US" sz="1600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注：性能得分与测评机的负载有关系，有关性能的数据仅供参考</a:t>
            </a:r>
            <a:endParaRPr lang="zh-CN" altLang="en-US" sz="1600" dirty="0">
              <a:solidFill>
                <a:srgbClr val="3494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>
            <a:extLst>
              <a:ext uri="{FF2B5EF4-FFF2-40B4-BE49-F238E27FC236}">
                <a16:creationId xmlns:a16="http://schemas.microsoft.com/office/drawing/2014/main" id="{53FEC7DF-1C88-F99B-C049-DC25CBF9827D}"/>
              </a:ext>
            </a:extLst>
          </p:cNvPr>
          <p:cNvSpPr txBox="1"/>
          <p:nvPr/>
        </p:nvSpPr>
        <p:spPr>
          <a:xfrm>
            <a:off x="641592" y="4270544"/>
            <a:ext cx="1739629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94BA"/>
                </a:solidFill>
              </a:rPr>
              <a:t>高效文件</a:t>
            </a:r>
            <a:r>
              <a:rPr lang="en-US" altLang="zh-CN" sz="2400" b="1" dirty="0">
                <a:solidFill>
                  <a:srgbClr val="3494BA"/>
                </a:solidFill>
              </a:rPr>
              <a:t>IO</a:t>
            </a:r>
            <a:endParaRPr lang="zh-CN" altLang="en-US" sz="2400" b="1" dirty="0">
              <a:solidFill>
                <a:srgbClr val="3494BA"/>
              </a:solidFill>
            </a:endParaRP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59548AF4-1B38-BEF6-AC57-0F5F74CAA915}"/>
              </a:ext>
            </a:extLst>
          </p:cNvPr>
          <p:cNvSpPr txBox="1"/>
          <p:nvPr/>
        </p:nvSpPr>
        <p:spPr>
          <a:xfrm>
            <a:off x="825459" y="4757953"/>
            <a:ext cx="48530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algn="l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iozone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性能测试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总分第一</a:t>
            </a:r>
          </a:p>
        </p:txBody>
      </p:sp>
      <p:sp>
        <p:nvSpPr>
          <p:cNvPr id="50" name="文本框 49">
            <a:extLst>
              <a:ext uri="{FF2B5EF4-FFF2-40B4-BE49-F238E27FC236}">
                <a16:creationId xmlns:a16="http://schemas.microsoft.com/office/drawing/2014/main" id="{243120B6-D39B-E34C-D08E-080C27646719}"/>
              </a:ext>
            </a:extLst>
          </p:cNvPr>
          <p:cNvSpPr txBox="1"/>
          <p:nvPr/>
        </p:nvSpPr>
        <p:spPr>
          <a:xfrm>
            <a:off x="367160" y="5125970"/>
            <a:ext cx="53113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利用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页缓存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加速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I/O,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减少实际的磁盘访问次数，文件系统吞吐量优秀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文本框 51">
            <a:extLst>
              <a:ext uri="{FF2B5EF4-FFF2-40B4-BE49-F238E27FC236}">
                <a16:creationId xmlns:a16="http://schemas.microsoft.com/office/drawing/2014/main" id="{4904EE5F-A086-DFD7-D132-0631A2D747DC}"/>
              </a:ext>
            </a:extLst>
          </p:cNvPr>
          <p:cNvSpPr txBox="1"/>
          <p:nvPr/>
        </p:nvSpPr>
        <p:spPr>
          <a:xfrm>
            <a:off x="342320" y="5733445"/>
            <a:ext cx="37039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优秀的存储驱动和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硬件协同</a:t>
            </a:r>
            <a:endParaRPr lang="zh-CN" altLang="en-US" dirty="0">
              <a:solidFill>
                <a:srgbClr val="3494B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>
            <a:extLst>
              <a:ext uri="{FF2B5EF4-FFF2-40B4-BE49-F238E27FC236}">
                <a16:creationId xmlns:a16="http://schemas.microsoft.com/office/drawing/2014/main" id="{5A1B4E96-0E39-C596-C2F6-9CDC7801F2A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96000" y="5125970"/>
            <a:ext cx="5810097" cy="927921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F103F509-D823-B5B1-A931-A5D14ED8E1E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09383830"/>
              </p:ext>
            </p:extLst>
          </p:nvPr>
        </p:nvGraphicFramePr>
        <p:xfrm>
          <a:off x="8472535" y="988648"/>
          <a:ext cx="3242138" cy="1828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21069">
                  <a:extLst>
                    <a:ext uri="{9D8B030D-6E8A-4147-A177-3AD203B41FA5}">
                      <a16:colId xmlns:a16="http://schemas.microsoft.com/office/drawing/2014/main" val="1279759148"/>
                    </a:ext>
                  </a:extLst>
                </a:gridCol>
                <a:gridCol w="1621069">
                  <a:extLst>
                    <a:ext uri="{9D8B030D-6E8A-4147-A177-3AD203B41FA5}">
                      <a16:colId xmlns:a16="http://schemas.microsoft.com/office/drawing/2014/main" val="1559252195"/>
                    </a:ext>
                  </a:extLst>
                </a:gridCol>
              </a:tblGrid>
              <a:tr h="312966"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zh-CN" altLang="en-US" sz="18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队伍名称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Rank</a:t>
                      </a:r>
                      <a:endParaRPr lang="zh-CN" altLang="en-US" sz="1800" kern="1200" dirty="0">
                        <a:solidFill>
                          <a:schemeClr val="bg1"/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42754409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rustflyer</a:t>
                      </a:r>
                      <a:endParaRPr lang="zh-CN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algn="ctr" defTabSz="914400" rtl="0" eaLnBrk="1" latinLnBrk="0" hangingPunct="1"/>
                      <a:r>
                        <a:rPr lang="en-US" altLang="zh-CN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18173.0000</a:t>
                      </a:r>
                      <a:endParaRPr lang="zh-CN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135703494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火箭队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16672.9033</a:t>
                      </a:r>
                      <a:endParaRPr lang="zh-CN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5272527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 err="1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Chronix</a:t>
                      </a:r>
                      <a:endParaRPr lang="zh-CN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13935.2477</a:t>
                      </a:r>
                      <a:endParaRPr lang="zh-CN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944009"/>
                  </a:ext>
                </a:extLst>
              </a:tr>
              <a:tr h="312966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undefined</a:t>
                      </a:r>
                      <a:endParaRPr lang="zh-CN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800" kern="1200" dirty="0">
                          <a:solidFill>
                            <a:schemeClr val="tx1">
                              <a:lumMod val="65000"/>
                              <a:lumOff val="35000"/>
                            </a:schemeClr>
                          </a:solidFill>
                          <a:latin typeface="微软雅黑" panose="020B0503020204020204" pitchFamily="34" charset="-122"/>
                          <a:ea typeface="微软雅黑" panose="020B0503020204020204" pitchFamily="34" charset="-122"/>
                          <a:cs typeface="+mn-cs"/>
                        </a:rPr>
                        <a:t>12334.2201</a:t>
                      </a:r>
                      <a:endParaRPr lang="zh-CN" altLang="en-US" sz="1800" kern="1200" dirty="0">
                        <a:solidFill>
                          <a:schemeClr val="tx1">
                            <a:lumMod val="65000"/>
                            <a:lumOff val="35000"/>
                          </a:schemeClr>
                        </a:solidFill>
                        <a:latin typeface="微软雅黑" panose="020B0503020204020204" pitchFamily="34" charset="-122"/>
                        <a:ea typeface="微软雅黑" panose="020B0503020204020204" pitchFamily="34" charset="-122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79443534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6284" y="977224"/>
            <a:ext cx="22878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494BA"/>
                </a:solidFill>
              </a:rPr>
              <a:t>    </a:t>
            </a:r>
            <a:r>
              <a:rPr lang="zh-CN" altLang="en-US" sz="2400" b="1" dirty="0">
                <a:solidFill>
                  <a:srgbClr val="3494BA"/>
                </a:solidFill>
              </a:rPr>
              <a:t>综合性能优异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2293594" y="3538867"/>
            <a:ext cx="5020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3494BA"/>
                </a:solidFill>
                <a:effectLst/>
                <a:latin typeface="-apple-system"/>
              </a:rPr>
              <a:t>      </a:t>
            </a:r>
          </a:p>
          <a:p>
            <a:endParaRPr lang="zh-CN" altLang="en-US" dirty="0"/>
          </a:p>
        </p:txBody>
      </p:sp>
      <p:pic>
        <p:nvPicPr>
          <p:cNvPr id="16" name="图形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921" y="972243"/>
            <a:ext cx="408231" cy="408231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84921" y="3744778"/>
            <a:ext cx="425534" cy="425534"/>
          </a:xfrm>
          <a:prstGeom prst="rect">
            <a:avLst/>
          </a:prstGeom>
        </p:spPr>
      </p:pic>
      <p:sp>
        <p:nvSpPr>
          <p:cNvPr id="10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cxnSp>
        <p:nvCxnSpPr>
          <p:cNvPr id="2" name="直接连接符 1"/>
          <p:cNvCxnSpPr/>
          <p:nvPr userDrawn="1"/>
        </p:nvCxnSpPr>
        <p:spPr>
          <a:xfrm>
            <a:off x="83014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直接连接符 21"/>
          <p:cNvCxnSpPr/>
          <p:nvPr userDrawn="1"/>
        </p:nvCxnSpPr>
        <p:spPr>
          <a:xfrm>
            <a:off x="100032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7"/>
          <p:cNvSpPr txBox="1"/>
          <p:nvPr userDrawn="1"/>
        </p:nvSpPr>
        <p:spPr>
          <a:xfrm>
            <a:off x="4987299" y="215903"/>
            <a:ext cx="1522899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sp>
        <p:nvSpPr>
          <p:cNvPr id="29" name="TextBox 9"/>
          <p:cNvSpPr txBox="1"/>
          <p:nvPr userDrawn="1"/>
        </p:nvSpPr>
        <p:spPr>
          <a:xfrm>
            <a:off x="6868000" y="215903"/>
            <a:ext cx="1165097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sp>
        <p:nvSpPr>
          <p:cNvPr id="30" name="TextBox 10"/>
          <p:cNvSpPr txBox="1"/>
          <p:nvPr userDrawn="1"/>
        </p:nvSpPr>
        <p:spPr>
          <a:xfrm>
            <a:off x="8569800" y="215903"/>
            <a:ext cx="1165096" cy="340995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实现亮点</a:t>
            </a:r>
          </a:p>
        </p:txBody>
      </p:sp>
      <p:sp>
        <p:nvSpPr>
          <p:cNvPr id="31" name="TextBox 11"/>
          <p:cNvSpPr txBox="1"/>
          <p:nvPr userDrawn="1"/>
        </p:nvSpPr>
        <p:spPr>
          <a:xfrm>
            <a:off x="10182151" y="215903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</a:p>
        </p:txBody>
      </p:sp>
      <p:sp>
        <p:nvSpPr>
          <p:cNvPr id="37" name="矩形 36"/>
          <p:cNvSpPr/>
          <p:nvPr/>
        </p:nvSpPr>
        <p:spPr>
          <a:xfrm>
            <a:off x="3191415" y="-128"/>
            <a:ext cx="1679670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b="1">
              <a:solidFill>
                <a:schemeClr val="bg1"/>
              </a:solidFill>
            </a:endParaRPr>
          </a:p>
        </p:txBody>
      </p:sp>
      <p:cxnSp>
        <p:nvCxnSpPr>
          <p:cNvPr id="32" name="直接连接符 31"/>
          <p:cNvCxnSpPr/>
          <p:nvPr userDrawn="1"/>
        </p:nvCxnSpPr>
        <p:spPr>
          <a:xfrm>
            <a:off x="659964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3" name="图片 32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cxnSp>
        <p:nvCxnSpPr>
          <p:cNvPr id="36" name="直接连接符 35"/>
          <p:cNvCxnSpPr/>
          <p:nvPr userDrawn="1"/>
        </p:nvCxnSpPr>
        <p:spPr>
          <a:xfrm>
            <a:off x="4871179" y="285092"/>
            <a:ext cx="0" cy="24581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TextBox 6"/>
          <p:cNvSpPr txBox="1"/>
          <p:nvPr userDrawn="1"/>
        </p:nvSpPr>
        <p:spPr>
          <a:xfrm>
            <a:off x="3260789" y="215903"/>
            <a:ext cx="1458308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kern="1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项目总览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ADD6D450-A1F3-C2A8-A121-281C78DA09D0}"/>
              </a:ext>
            </a:extLst>
          </p:cNvPr>
          <p:cNvSpPr txBox="1"/>
          <p:nvPr/>
        </p:nvSpPr>
        <p:spPr>
          <a:xfrm>
            <a:off x="-32160" y="2905916"/>
            <a:ext cx="56575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用户空间快速锁（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futex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）使用哈希桶管理实现快速查找，分散热点， 提高并发度</a:t>
            </a: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046CC077-2E57-570D-0CD5-79A7AF56346F}"/>
              </a:ext>
            </a:extLst>
          </p:cNvPr>
          <p:cNvSpPr txBox="1"/>
          <p:nvPr/>
        </p:nvSpPr>
        <p:spPr>
          <a:xfrm>
            <a:off x="377333" y="1420154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lmbench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总分第一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dirty="0" err="1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libcbench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的总分前列</a:t>
            </a:r>
          </a:p>
        </p:txBody>
      </p:sp>
      <p:sp>
        <p:nvSpPr>
          <p:cNvPr id="11" name="文本框 10">
            <a:extLst>
              <a:ext uri="{FF2B5EF4-FFF2-40B4-BE49-F238E27FC236}">
                <a16:creationId xmlns:a16="http://schemas.microsoft.com/office/drawing/2014/main" id="{BD3965C7-B751-E70D-EB38-7E11C10DB112}"/>
              </a:ext>
            </a:extLst>
          </p:cNvPr>
          <p:cNvSpPr txBox="1"/>
          <p:nvPr/>
        </p:nvSpPr>
        <p:spPr>
          <a:xfrm>
            <a:off x="-32161" y="1789358"/>
            <a:ext cx="64605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按需读取文件内容，只读段直接共享页缓存</a:t>
            </a:r>
          </a:p>
        </p:txBody>
      </p:sp>
      <p:sp>
        <p:nvSpPr>
          <p:cNvPr id="14" name="文本框 13">
            <a:extLst>
              <a:ext uri="{FF2B5EF4-FFF2-40B4-BE49-F238E27FC236}">
                <a16:creationId xmlns:a16="http://schemas.microsoft.com/office/drawing/2014/main" id="{DD5BC9DD-A063-64C2-B8A4-9EC6286B8D6C}"/>
              </a:ext>
            </a:extLst>
          </p:cNvPr>
          <p:cNvSpPr txBox="1"/>
          <p:nvPr/>
        </p:nvSpPr>
        <p:spPr>
          <a:xfrm>
            <a:off x="-32161" y="2158818"/>
            <a:ext cx="63246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对于懒分配的匿名映射区域进行预测分配</a:t>
            </a: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A55CC305-F046-C728-F85C-2349627F9C7B}"/>
              </a:ext>
            </a:extLst>
          </p:cNvPr>
          <p:cNvSpPr txBox="1"/>
          <p:nvPr/>
        </p:nvSpPr>
        <p:spPr>
          <a:xfrm>
            <a:off x="-32161" y="2522959"/>
            <a:ext cx="537968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保留的页表位实现高效的共享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私有映射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F2C034FF-6CBD-44E8-8A8A-05D1D5ACF19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182015" y="1703025"/>
            <a:ext cx="5653014" cy="689680"/>
          </a:xfrm>
          <a:prstGeom prst="rect">
            <a:avLst/>
          </a:prstGeom>
        </p:spPr>
      </p:pic>
      <p:pic>
        <p:nvPicPr>
          <p:cNvPr id="25" name="图片 24">
            <a:extLst>
              <a:ext uri="{FF2B5EF4-FFF2-40B4-BE49-F238E27FC236}">
                <a16:creationId xmlns:a16="http://schemas.microsoft.com/office/drawing/2014/main" id="{3D83D347-1D45-314E-4EF6-8AE928914C4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182015" y="2392705"/>
            <a:ext cx="5653014" cy="722428"/>
          </a:xfrm>
          <a:prstGeom prst="rect">
            <a:avLst/>
          </a:prstGeom>
        </p:spPr>
      </p:pic>
      <p:sp>
        <p:nvSpPr>
          <p:cNvPr id="27" name="文本框 26">
            <a:extLst>
              <a:ext uri="{FF2B5EF4-FFF2-40B4-BE49-F238E27FC236}">
                <a16:creationId xmlns:a16="http://schemas.microsoft.com/office/drawing/2014/main" id="{B3601E72-FED7-6F94-45B3-93FDD0286F59}"/>
              </a:ext>
            </a:extLst>
          </p:cNvPr>
          <p:cNvSpPr txBox="1"/>
          <p:nvPr/>
        </p:nvSpPr>
        <p:spPr>
          <a:xfrm>
            <a:off x="864698" y="3744778"/>
            <a:ext cx="28163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94BA"/>
                </a:solidFill>
              </a:rPr>
              <a:t>高效实时任务调度</a:t>
            </a:r>
          </a:p>
        </p:txBody>
      </p:sp>
      <p:sp>
        <p:nvSpPr>
          <p:cNvPr id="35" name="文本框 34">
            <a:extLst>
              <a:ext uri="{FF2B5EF4-FFF2-40B4-BE49-F238E27FC236}">
                <a16:creationId xmlns:a16="http://schemas.microsoft.com/office/drawing/2014/main" id="{6D0B23B2-4EA7-1CEC-A686-833D844AE696}"/>
              </a:ext>
            </a:extLst>
          </p:cNvPr>
          <p:cNvSpPr txBox="1"/>
          <p:nvPr/>
        </p:nvSpPr>
        <p:spPr>
          <a:xfrm>
            <a:off x="-533087" y="4605461"/>
            <a:ext cx="6258311" cy="646331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1657350" lvl="3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调度延迟低， 同步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+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任务上下文保存在栈中的切换开销较小</a:t>
            </a:r>
          </a:p>
        </p:txBody>
      </p:sp>
      <p:sp>
        <p:nvSpPr>
          <p:cNvPr id="39" name="文本框 38">
            <a:extLst>
              <a:ext uri="{FF2B5EF4-FFF2-40B4-BE49-F238E27FC236}">
                <a16:creationId xmlns:a16="http://schemas.microsoft.com/office/drawing/2014/main" id="{2CDC81D5-41F4-E96A-DEC1-5A7C2996DE37}"/>
              </a:ext>
            </a:extLst>
          </p:cNvPr>
          <p:cNvSpPr txBox="1"/>
          <p:nvPr/>
        </p:nvSpPr>
        <p:spPr>
          <a:xfrm>
            <a:off x="-76296" y="4249127"/>
            <a:ext cx="3968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cyclictest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总分第一</a:t>
            </a:r>
          </a:p>
        </p:txBody>
      </p:sp>
      <p:pic>
        <p:nvPicPr>
          <p:cNvPr id="41" name="图片 40">
            <a:extLst>
              <a:ext uri="{FF2B5EF4-FFF2-40B4-BE49-F238E27FC236}">
                <a16:creationId xmlns:a16="http://schemas.microsoft.com/office/drawing/2014/main" id="{8797490F-D242-B7D8-4A48-7E1C6A6CC0C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182015" y="4128855"/>
            <a:ext cx="5653014" cy="979207"/>
          </a:xfrm>
          <a:prstGeom prst="rect">
            <a:avLst/>
          </a:prstGeom>
        </p:spPr>
      </p:pic>
      <p:pic>
        <p:nvPicPr>
          <p:cNvPr id="42" name="图形 41">
            <a:extLst>
              <a:ext uri="{FF2B5EF4-FFF2-40B4-BE49-F238E27FC236}">
                <a16:creationId xmlns:a16="http://schemas.microsoft.com/office/drawing/2014/main" id="{2801DA50-DF7A-E04C-CF8D-2257F9E62432}"/>
              </a:ext>
            </a:extLst>
          </p:cNvPr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54118" y="5470592"/>
            <a:ext cx="378948" cy="378948"/>
          </a:xfrm>
          <a:prstGeom prst="rect">
            <a:avLst/>
          </a:prstGeom>
        </p:spPr>
      </p:pic>
      <p:sp>
        <p:nvSpPr>
          <p:cNvPr id="43" name="文本框 42">
            <a:extLst>
              <a:ext uri="{FF2B5EF4-FFF2-40B4-BE49-F238E27FC236}">
                <a16:creationId xmlns:a16="http://schemas.microsoft.com/office/drawing/2014/main" id="{2A3DD6B6-191E-4901-C611-6A8869AD4EBB}"/>
              </a:ext>
            </a:extLst>
          </p:cNvPr>
          <p:cNvSpPr txBox="1"/>
          <p:nvPr/>
        </p:nvSpPr>
        <p:spPr>
          <a:xfrm>
            <a:off x="864698" y="5429624"/>
            <a:ext cx="254085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2400" b="1" dirty="0">
                <a:solidFill>
                  <a:srgbClr val="3494BA"/>
                </a:solidFill>
              </a:rPr>
              <a:t>高性能网络架构</a:t>
            </a:r>
          </a:p>
        </p:txBody>
      </p:sp>
      <p:sp>
        <p:nvSpPr>
          <p:cNvPr id="44" name="文本框 43">
            <a:extLst>
              <a:ext uri="{FF2B5EF4-FFF2-40B4-BE49-F238E27FC236}">
                <a16:creationId xmlns:a16="http://schemas.microsoft.com/office/drawing/2014/main" id="{9BFECB29-DE4C-80CF-91C8-3F170292202F}"/>
              </a:ext>
            </a:extLst>
          </p:cNvPr>
          <p:cNvSpPr txBox="1"/>
          <p:nvPr/>
        </p:nvSpPr>
        <p:spPr>
          <a:xfrm>
            <a:off x="-61546" y="5880048"/>
            <a:ext cx="396866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netperf</a:t>
            </a:r>
            <a:r>
              <a:rPr lang="zh-CN" altLang="en-US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测试</a:t>
            </a:r>
            <a:r>
              <a:rPr lang="zh-CN" altLang="en-US" dirty="0">
                <a:solidFill>
                  <a:srgbClr val="C0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总分第一</a:t>
            </a:r>
          </a:p>
        </p:txBody>
      </p:sp>
      <p:sp>
        <p:nvSpPr>
          <p:cNvPr id="46" name="文本框 45">
            <a:extLst>
              <a:ext uri="{FF2B5EF4-FFF2-40B4-BE49-F238E27FC236}">
                <a16:creationId xmlns:a16="http://schemas.microsoft.com/office/drawing/2014/main" id="{DC68403A-99AB-54C1-0095-2D94ECF593AD}"/>
              </a:ext>
            </a:extLst>
          </p:cNvPr>
          <p:cNvSpPr txBox="1"/>
          <p:nvPr/>
        </p:nvSpPr>
        <p:spPr>
          <a:xfrm>
            <a:off x="-61548" y="6235711"/>
            <a:ext cx="56869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完善的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TCP/IP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协议栈支持与高效数据传输</a:t>
            </a:r>
          </a:p>
        </p:txBody>
      </p:sp>
      <p:pic>
        <p:nvPicPr>
          <p:cNvPr id="48" name="图片 47">
            <a:extLst>
              <a:ext uri="{FF2B5EF4-FFF2-40B4-BE49-F238E27FC236}">
                <a16:creationId xmlns:a16="http://schemas.microsoft.com/office/drawing/2014/main" id="{CA134C7C-D1B9-C485-B8E8-31B9CA6004F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6182015" y="5768854"/>
            <a:ext cx="5653014" cy="70586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381504" y="-4381501"/>
            <a:ext cx="342900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021550" y="2516182"/>
            <a:ext cx="2148897" cy="1912427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65080" y="3167744"/>
            <a:ext cx="178160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9072" y="577488"/>
            <a:ext cx="4393855" cy="1964311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>
            <a:extLst>
              <a:ext uri="{FF2B5EF4-FFF2-40B4-BE49-F238E27FC236}">
                <a16:creationId xmlns:a16="http://schemas.microsoft.com/office/drawing/2014/main" id="{C4276FB7-3F78-0B4C-57FC-6CD035958AB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7975" y="40975"/>
            <a:ext cx="6776049" cy="6776049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230731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02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MH" val="20151121191650"/>
  <p:tag name="MH_LIBRARY" val="GRAPHIC"/>
  <p:tag name="MH_TYPE" val="Other"/>
  <p:tag name="MH_ORDER" val="8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50.3028346456693,&quot;left&quot;:422,&quot;top&quot;:94.84858267716535,&quot;width&quot;:465}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525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17DFAF80-6A69-424B-970C-AD38CC2616D0}">
  <we:reference id="wa200000113" version="1.0.0.0" store="zh-CN" storeType="OMEX"/>
  <we:alternateReferences>
    <we:reference id="WA200000113" version="1.0.0.0" store="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otalTime>993</TotalTime>
  <Words>6030</Words>
  <Application>Microsoft Office PowerPoint</Application>
  <PresentationFormat>宽屏</PresentationFormat>
  <Paragraphs>535</Paragraphs>
  <Slides>43</Slides>
  <Notes>42</Notes>
  <HiddenSlides>0</HiddenSlides>
  <MMClips>4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43</vt:i4>
      </vt:variant>
    </vt:vector>
  </HeadingPairs>
  <TitlesOfParts>
    <vt:vector size="55" baseType="lpstr">
      <vt:lpstr>-apple-system</vt:lpstr>
      <vt:lpstr>Impact MT Std</vt:lpstr>
      <vt:lpstr>等线</vt:lpstr>
      <vt:lpstr>等线 Light</vt:lpstr>
      <vt:lpstr>宋体</vt:lpstr>
      <vt:lpstr>微软雅黑</vt:lpstr>
      <vt:lpstr>Arial</vt:lpstr>
      <vt:lpstr>Calibri</vt:lpstr>
      <vt:lpstr>Consolas</vt:lpstr>
      <vt:lpstr>Impact</vt:lpstr>
      <vt:lpstr>Wingdings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浩男 翁</cp:lastModifiedBy>
  <cp:revision>200</cp:revision>
  <dcterms:created xsi:type="dcterms:W3CDTF">2016-11-24T09:20:00Z</dcterms:created>
  <dcterms:modified xsi:type="dcterms:W3CDTF">2025-08-18T04:10:38Z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8010610B6F9A492386B304AAEDDD916A_12</vt:lpwstr>
  </property>
</Properties>
</file>